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58" r:id="rId4"/>
    <p:sldId id="264" r:id="rId5"/>
    <p:sldId id="268" r:id="rId6"/>
    <p:sldId id="267" r:id="rId7"/>
    <p:sldId id="262" r:id="rId8"/>
    <p:sldId id="259" r:id="rId9"/>
    <p:sldId id="260" r:id="rId10"/>
    <p:sldId id="261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A8A"/>
    <a:srgbClr val="E3986B"/>
    <a:srgbClr val="DD8047"/>
    <a:srgbClr val="EA8D1A"/>
    <a:srgbClr val="A5AB81"/>
    <a:srgbClr val="B7B473"/>
    <a:srgbClr val="C4AD64"/>
    <a:srgbClr val="D09C56"/>
    <a:srgbClr val="DFE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 snapToGrid="0">
      <p:cViewPr varScale="1">
        <p:scale>
          <a:sx n="61" d="100"/>
          <a:sy n="61" d="100"/>
        </p:scale>
        <p:origin x="84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e Lin" userId="c28fe94aee189516" providerId="LiveId" clId="{318FFF3D-CE90-447A-9EA0-CFE29324E289}"/>
    <pc:docChg chg="custSel addSld delSld modSld">
      <pc:chgData name="Alice Lin" userId="c28fe94aee189516" providerId="LiveId" clId="{318FFF3D-CE90-447A-9EA0-CFE29324E289}" dt="2018-02-26T08:36:22.775" v="817" actId="20577"/>
      <pc:docMkLst>
        <pc:docMk/>
      </pc:docMkLst>
      <pc:sldChg chg="addSp delSp modSp">
        <pc:chgData name="Alice Lin" userId="c28fe94aee189516" providerId="LiveId" clId="{318FFF3D-CE90-447A-9EA0-CFE29324E289}" dt="2018-02-26T08:33:51.816" v="786" actId="20577"/>
        <pc:sldMkLst>
          <pc:docMk/>
          <pc:sldMk cId="2039520788" sldId="258"/>
        </pc:sldMkLst>
        <pc:spChg chg="mod">
          <ac:chgData name="Alice Lin" userId="c28fe94aee189516" providerId="LiveId" clId="{318FFF3D-CE90-447A-9EA0-CFE29324E289}" dt="2018-02-26T08:33:02.873" v="715" actId="20577"/>
          <ac:spMkLst>
            <pc:docMk/>
            <pc:sldMk cId="2039520788" sldId="258"/>
            <ac:spMk id="4" creationId="{01F31A31-C00B-4CE3-A800-160EF1408C7C}"/>
          </ac:spMkLst>
        </pc:spChg>
        <pc:spChg chg="add mod">
          <ac:chgData name="Alice Lin" userId="c28fe94aee189516" providerId="LiveId" clId="{318FFF3D-CE90-447A-9EA0-CFE29324E289}" dt="2018-02-26T08:24:08.246" v="127" actId="1076"/>
          <ac:spMkLst>
            <pc:docMk/>
            <pc:sldMk cId="2039520788" sldId="258"/>
            <ac:spMk id="5" creationId="{E1ACBE8E-81AF-430D-A558-9B21B4601D41}"/>
          </ac:spMkLst>
        </pc:spChg>
        <pc:spChg chg="add del">
          <ac:chgData name="Alice Lin" userId="c28fe94aee189516" providerId="LiveId" clId="{318FFF3D-CE90-447A-9EA0-CFE29324E289}" dt="2018-02-26T08:24:30.882" v="132" actId="20577"/>
          <ac:spMkLst>
            <pc:docMk/>
            <pc:sldMk cId="2039520788" sldId="258"/>
            <ac:spMk id="6" creationId="{97BA923B-F392-471D-91D5-DDBFCC4AD295}"/>
          </ac:spMkLst>
        </pc:spChg>
        <pc:spChg chg="add mod">
          <ac:chgData name="Alice Lin" userId="c28fe94aee189516" providerId="LiveId" clId="{318FFF3D-CE90-447A-9EA0-CFE29324E289}" dt="2018-02-26T08:33:51.816" v="786" actId="20577"/>
          <ac:spMkLst>
            <pc:docMk/>
            <pc:sldMk cId="2039520788" sldId="258"/>
            <ac:spMk id="7" creationId="{344C7C72-7236-4F5D-951F-16A6EB273ED9}"/>
          </ac:spMkLst>
        </pc:spChg>
      </pc:sldChg>
      <pc:sldChg chg="modSp">
        <pc:chgData name="Alice Lin" userId="c28fe94aee189516" providerId="LiveId" clId="{318FFF3D-CE90-447A-9EA0-CFE29324E289}" dt="2018-02-26T08:34:59.260" v="794" actId="2"/>
        <pc:sldMkLst>
          <pc:docMk/>
          <pc:sldMk cId="3416473333" sldId="262"/>
        </pc:sldMkLst>
        <pc:spChg chg="mod">
          <ac:chgData name="Alice Lin" userId="c28fe94aee189516" providerId="LiveId" clId="{318FFF3D-CE90-447A-9EA0-CFE29324E289}" dt="2018-02-26T08:34:59.260" v="794" actId="2"/>
          <ac:spMkLst>
            <pc:docMk/>
            <pc:sldMk cId="3416473333" sldId="262"/>
            <ac:spMk id="6" creationId="{00000000-0000-0000-0000-000000000000}"/>
          </ac:spMkLst>
        </pc:spChg>
        <pc:graphicFrameChg chg="mod">
          <ac:chgData name="Alice Lin" userId="c28fe94aee189516" providerId="LiveId" clId="{318FFF3D-CE90-447A-9EA0-CFE29324E289}" dt="2018-02-26T08:34:43.978" v="789" actId="2"/>
          <ac:graphicFrameMkLst>
            <pc:docMk/>
            <pc:sldMk cId="3416473333" sldId="262"/>
            <ac:graphicFrameMk id="4" creationId="{00000000-0000-0000-0000-000000000000}"/>
          </ac:graphicFrameMkLst>
        </pc:graphicFrameChg>
      </pc:sldChg>
      <pc:sldChg chg="modSp">
        <pc:chgData name="Alice Lin" userId="c28fe94aee189516" providerId="LiveId" clId="{318FFF3D-CE90-447A-9EA0-CFE29324E289}" dt="2018-02-26T08:33:10.827" v="716" actId="20577"/>
        <pc:sldMkLst>
          <pc:docMk/>
          <pc:sldMk cId="1091868271" sldId="264"/>
        </pc:sldMkLst>
        <pc:spChg chg="mod">
          <ac:chgData name="Alice Lin" userId="c28fe94aee189516" providerId="LiveId" clId="{318FFF3D-CE90-447A-9EA0-CFE29324E289}" dt="2018-02-26T08:33:10.827" v="716" actId="20577"/>
          <ac:spMkLst>
            <pc:docMk/>
            <pc:sldMk cId="1091868271" sldId="264"/>
            <ac:spMk id="8" creationId="{00000000-0000-0000-0000-000000000000}"/>
          </ac:spMkLst>
        </pc:spChg>
      </pc:sldChg>
      <pc:sldChg chg="modSp">
        <pc:chgData name="Alice Lin" userId="c28fe94aee189516" providerId="LiveId" clId="{318FFF3D-CE90-447A-9EA0-CFE29324E289}" dt="2018-02-26T08:35:06.308" v="802" actId="2"/>
        <pc:sldMkLst>
          <pc:docMk/>
          <pc:sldMk cId="718525097" sldId="265"/>
        </pc:sldMkLst>
        <pc:spChg chg="mod">
          <ac:chgData name="Alice Lin" userId="c28fe94aee189516" providerId="LiveId" clId="{318FFF3D-CE90-447A-9EA0-CFE29324E289}" dt="2018-02-26T08:35:06.308" v="802" actId="2"/>
          <ac:spMkLst>
            <pc:docMk/>
            <pc:sldMk cId="718525097" sldId="265"/>
            <ac:spMk id="4" creationId="{7D7A1594-5F09-154B-8FF4-F68EE21B3F3A}"/>
          </ac:spMkLst>
        </pc:spChg>
        <pc:graphicFrameChg chg="modGraphic">
          <ac:chgData name="Alice Lin" userId="c28fe94aee189516" providerId="LiveId" clId="{318FFF3D-CE90-447A-9EA0-CFE29324E289}" dt="2018-02-26T08:35:02.933" v="797" actId="2"/>
          <ac:graphicFrameMkLst>
            <pc:docMk/>
            <pc:sldMk cId="718525097" sldId="265"/>
            <ac:graphicFrameMk id="3" creationId="{00000000-0000-0000-0000-000000000000}"/>
          </ac:graphicFrameMkLst>
        </pc:graphicFrameChg>
      </pc:sldChg>
      <pc:sldChg chg="modSp">
        <pc:chgData name="Alice Lin" userId="c28fe94aee189516" providerId="LiveId" clId="{318FFF3D-CE90-447A-9EA0-CFE29324E289}" dt="2018-02-26T08:36:22.775" v="817" actId="20577"/>
        <pc:sldMkLst>
          <pc:docMk/>
          <pc:sldMk cId="3629905763" sldId="268"/>
        </pc:sldMkLst>
        <pc:graphicFrameChg chg="modGraphic">
          <ac:chgData name="Alice Lin" userId="c28fe94aee189516" providerId="LiveId" clId="{318FFF3D-CE90-447A-9EA0-CFE29324E289}" dt="2018-02-26T08:36:22.775" v="817" actId="20577"/>
          <ac:graphicFrameMkLst>
            <pc:docMk/>
            <pc:sldMk cId="3629905763" sldId="268"/>
            <ac:graphicFrameMk id="8" creationId="{7BEEBE09-3404-482A-A481-32B4FD206CEF}"/>
          </ac:graphicFrameMkLst>
        </pc:graphicFrameChg>
      </pc:sldChg>
      <pc:sldChg chg="addSp modSp add del">
        <pc:chgData name="Alice Lin" userId="c28fe94aee189516" providerId="LiveId" clId="{318FFF3D-CE90-447A-9EA0-CFE29324E289}" dt="2018-02-26T08:34:30.148" v="787" actId="2696"/>
        <pc:sldMkLst>
          <pc:docMk/>
          <pc:sldMk cId="3193862202" sldId="269"/>
        </pc:sldMkLst>
        <pc:spChg chg="add mod">
          <ac:chgData name="Alice Lin" userId="c28fe94aee189516" providerId="LiveId" clId="{318FFF3D-CE90-447A-9EA0-CFE29324E289}" dt="2018-02-26T08:21:27.899" v="58" actId="947"/>
          <ac:spMkLst>
            <pc:docMk/>
            <pc:sldMk cId="3193862202" sldId="269"/>
            <ac:spMk id="2" creationId="{32E56EDA-4457-4FC2-80C0-F74DD1819DB5}"/>
          </ac:spMkLst>
        </pc:spChg>
        <pc:spChg chg="add mod">
          <ac:chgData name="Alice Lin" userId="c28fe94aee189516" providerId="LiveId" clId="{318FFF3D-CE90-447A-9EA0-CFE29324E289}" dt="2018-02-26T08:21:37.682" v="59" actId="20577"/>
          <ac:spMkLst>
            <pc:docMk/>
            <pc:sldMk cId="3193862202" sldId="269"/>
            <ac:spMk id="3" creationId="{F5DDD55D-B59E-4F34-8EE6-A8D0B4D7076E}"/>
          </ac:spMkLst>
        </pc:spChg>
        <pc:spChg chg="add">
          <ac:chgData name="Alice Lin" userId="c28fe94aee189516" providerId="LiveId" clId="{318FFF3D-CE90-447A-9EA0-CFE29324E289}" dt="2018-02-26T08:23:03.876" v="61" actId="2696"/>
          <ac:spMkLst>
            <pc:docMk/>
            <pc:sldMk cId="3193862202" sldId="269"/>
            <ac:spMk id="4" creationId="{80A19BAB-D3BC-42D5-8606-FFD62912CB03}"/>
          </ac:spMkLst>
        </pc:spChg>
      </pc:sldChg>
    </pc:docChg>
  </pc:docChgLst>
  <pc:docChgLst>
    <pc:chgData name="Alice Lin" userId="c28fe94aee189516" providerId="LiveId" clId="{A7DFF184-03AA-4FDD-8FD5-438BA37B1511}"/>
    <pc:docChg chg="undo custSel modSld">
      <pc:chgData name="Alice Lin" userId="c28fe94aee189516" providerId="LiveId" clId="{A7DFF184-03AA-4FDD-8FD5-438BA37B1511}" dt="2018-02-26T09:48:07.078" v="205" actId="1076"/>
      <pc:docMkLst>
        <pc:docMk/>
      </pc:docMkLst>
      <pc:sldChg chg="modSp">
        <pc:chgData name="Alice Lin" userId="c28fe94aee189516" providerId="LiveId" clId="{A7DFF184-03AA-4FDD-8FD5-438BA37B1511}" dt="2018-02-26T08:59:47.434" v="33" actId="313"/>
        <pc:sldMkLst>
          <pc:docMk/>
          <pc:sldMk cId="2039520788" sldId="258"/>
        </pc:sldMkLst>
        <pc:spChg chg="mod">
          <ac:chgData name="Alice Lin" userId="c28fe94aee189516" providerId="LiveId" clId="{A7DFF184-03AA-4FDD-8FD5-438BA37B1511}" dt="2018-02-26T08:59:47.434" v="33" actId="313"/>
          <ac:spMkLst>
            <pc:docMk/>
            <pc:sldMk cId="2039520788" sldId="258"/>
            <ac:spMk id="4" creationId="{01F31A31-C00B-4CE3-A800-160EF1408C7C}"/>
          </ac:spMkLst>
        </pc:spChg>
        <pc:spChg chg="mod">
          <ac:chgData name="Alice Lin" userId="c28fe94aee189516" providerId="LiveId" clId="{A7DFF184-03AA-4FDD-8FD5-438BA37B1511}" dt="2018-02-26T08:59:11.084" v="25" actId="14100"/>
          <ac:spMkLst>
            <pc:docMk/>
            <pc:sldMk cId="2039520788" sldId="258"/>
            <ac:spMk id="7" creationId="{344C7C72-7236-4F5D-951F-16A6EB273ED9}"/>
          </ac:spMkLst>
        </pc:spChg>
      </pc:sldChg>
      <pc:sldChg chg="modSp">
        <pc:chgData name="Alice Lin" userId="c28fe94aee189516" providerId="LiveId" clId="{A7DFF184-03AA-4FDD-8FD5-438BA37B1511}" dt="2018-02-26T08:59:56.417" v="37" actId="313"/>
        <pc:sldMkLst>
          <pc:docMk/>
          <pc:sldMk cId="1091868271" sldId="264"/>
        </pc:sldMkLst>
        <pc:spChg chg="mod">
          <ac:chgData name="Alice Lin" userId="c28fe94aee189516" providerId="LiveId" clId="{A7DFF184-03AA-4FDD-8FD5-438BA37B1511}" dt="2018-02-26T08:59:56.417" v="37" actId="313"/>
          <ac:spMkLst>
            <pc:docMk/>
            <pc:sldMk cId="1091868271" sldId="264"/>
            <ac:spMk id="8" creationId="{00000000-0000-0000-0000-000000000000}"/>
          </ac:spMkLst>
        </pc:spChg>
      </pc:sldChg>
      <pc:sldChg chg="modSp">
        <pc:chgData name="Alice Lin" userId="c28fe94aee189516" providerId="LiveId" clId="{A7DFF184-03AA-4FDD-8FD5-438BA37B1511}" dt="2018-02-26T09:48:07.078" v="205" actId="1076"/>
        <pc:sldMkLst>
          <pc:docMk/>
          <pc:sldMk cId="3629905763" sldId="268"/>
        </pc:sldMkLst>
        <pc:spChg chg="mod">
          <ac:chgData name="Alice Lin" userId="c28fe94aee189516" providerId="LiveId" clId="{A7DFF184-03AA-4FDD-8FD5-438BA37B1511}" dt="2018-02-26T09:48:07.078" v="205" actId="1076"/>
          <ac:spMkLst>
            <pc:docMk/>
            <pc:sldMk cId="3629905763" sldId="268"/>
            <ac:spMk id="6" creationId="{9FC43BC7-E434-4C2C-94D1-64EAF20C29E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Zhu\Desktop\Survey%20Data%20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Workbook5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17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3C-437C-ADE1-7386A3D513F3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3C-437C-ADE1-7386A3D513F3}"/>
              </c:ext>
            </c:extLst>
          </c:dPt>
          <c:dLbls>
            <c:dLbl>
              <c:idx val="0"/>
              <c:layout>
                <c:manualLayout>
                  <c:x val="-1.5480825140364601E-7"/>
                  <c:y val="1.5997429611309701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defRPr>
                    </a:pPr>
                    <a:fld id="{10FC841B-FE57-2C47-93E0-1630A592658C}" type="PERCENTAGE">
                      <a:rPr lang="en-US" sz="1600" b="1" baseline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pPr>
                        <a:defRPr sz="16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defRPr>
                      </a:pPr>
                      <a:t>[PERCENTAGE]</a:t>
                    </a:fld>
                    <a:endParaRPr lang="en-US" sz="1600" b="1" baseline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  <a:p>
                    <a:pPr>
                      <a:defRPr sz="1600" b="1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defRPr>
                    </a:pPr>
                    <a:r>
                      <a:rPr lang="en-US" sz="1600" b="1" baseline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Concern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8641364035142198"/>
                      <c:h val="0.237702660355618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E3C-437C-ADE1-7386A3D513F3}"/>
                </c:ext>
              </c:extLst>
            </c:dLbl>
            <c:dLbl>
              <c:idx val="1"/>
              <c:layout>
                <c:manualLayout>
                  <c:x val="0.165905179984948"/>
                  <c:y val="-0.13283830035478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defRPr>
                    </a:pPr>
                    <a:fld id="{7F6B6BD5-736C-0242-BA84-EDF4C3614CA2}" type="PERCENTAGE">
                      <a:rPr lang="en-US" sz="1600" b="1" baseline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pPr>
                        <a:defRPr sz="16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defRPr>
                      </a:pPr>
                      <a:t>[PERCENTAGE]</a:t>
                    </a:fld>
                    <a:endParaRPr lang="en-US" sz="1600" b="1" baseline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  <a:p>
                    <a:pPr>
                      <a:defRPr sz="1600" b="1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defRPr>
                    </a:pPr>
                    <a:r>
                      <a:rPr lang="en-US" sz="1600" b="1" baseline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Not Concern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62231919713676598"/>
                      <c:h val="0.2504861089858290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E3C-437C-ADE1-7386A3D513F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Sheet2!$C$1:$D$1</c:f>
              <c:strCache>
                <c:ptCount val="2"/>
                <c:pt idx="0">
                  <c:v>Concern "M"</c:v>
                </c:pt>
                <c:pt idx="1">
                  <c:v>Not Concern</c:v>
                </c:pt>
              </c:strCache>
            </c:strRef>
          </c:cat>
          <c:val>
            <c:numRef>
              <c:f>Sheet2!$C$2:$D$2</c:f>
              <c:numCache>
                <c:formatCode>General</c:formatCode>
                <c:ptCount val="2"/>
                <c:pt idx="0">
                  <c:v>682</c:v>
                </c:pt>
                <c:pt idx="1">
                  <c:v>9039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3C-437C-ADE1-7386A3D513F3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u="none" strike="noStrike" baseline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Concerns of Attributes</a:t>
            </a:r>
            <a:r>
              <a:rPr lang="en-US" sz="18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DD8047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0113135064981E-2"/>
                  <c:y val="-1.8071747398522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accent2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380-424B-AAF1-EE483AEA62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Sheet1!$H$7:$K$7</c:f>
              <c:strCache>
                <c:ptCount val="4"/>
                <c:pt idx="0">
                  <c:v>C</c:v>
                </c:pt>
                <c:pt idx="1">
                  <c:v>M</c:v>
                </c:pt>
                <c:pt idx="2">
                  <c:v>V</c:v>
                </c:pt>
                <c:pt idx="3">
                  <c:v>E</c:v>
                </c:pt>
              </c:strCache>
            </c:strRef>
          </c:cat>
          <c:val>
            <c:numRef>
              <c:f>Sheet1!$H$8:$K$8</c:f>
              <c:numCache>
                <c:formatCode>0%</c:formatCode>
                <c:ptCount val="4"/>
                <c:pt idx="0">
                  <c:v>0.18</c:v>
                </c:pt>
                <c:pt idx="1">
                  <c:v>7.0000000000000007E-2</c:v>
                </c:pt>
                <c:pt idx="2">
                  <c:v>0.06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80-424B-AAF1-EE483AEA62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39"/>
        <c:overlap val="-27"/>
        <c:axId val="1434048512"/>
        <c:axId val="1430289440"/>
      </c:barChart>
      <c:catAx>
        <c:axId val="1434048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0289440"/>
        <c:crosses val="autoZero"/>
        <c:auto val="1"/>
        <c:lblAlgn val="ctr"/>
        <c:lblOffset val="100"/>
        <c:noMultiLvlLbl val="0"/>
      </c:catAx>
      <c:valAx>
        <c:axId val="1430289440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048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FEEA77-695F-704E-8C01-6A269667E038}" type="doc">
      <dgm:prSet loTypeId="urn:microsoft.com/office/officeart/2005/8/layout/process5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78E21F-7618-594C-AB9D-81DAF0876248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400" b="1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Merge demographic </a:t>
          </a:r>
          <a:r>
            <a:rPr lang="en-US" sz="1400" b="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info and set 12 segmentations according to </a:t>
          </a:r>
          <a:r>
            <a:rPr lang="en-US" sz="1400" b="1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Decile &amp; Size</a:t>
          </a:r>
        </a:p>
      </dgm:t>
    </dgm:pt>
    <dgm:pt modelId="{FB862EE2-5D86-2D47-BD1C-51A2A1930AD2}" type="parTrans" cxnId="{FD1BF821-87B6-074B-BA22-0CF04B51DD78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C7A35D62-78B9-A04A-BC32-D4F964F01150}" type="sibTrans" cxnId="{FD1BF821-87B6-074B-BA22-0CF04B51DD78}">
      <dgm:prSet custT="1"/>
      <dgm:spPr/>
      <dgm:t>
        <a:bodyPr/>
        <a:lstStyle/>
        <a:p>
          <a:endParaRPr lang="en-US" sz="1200" b="0" dirty="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EE714A2F-0D8E-AE49-B333-9B6CEFEEB503}">
      <dgm:prSet phldrT="[Text]" custT="1"/>
      <dgm:spPr>
        <a:solidFill>
          <a:srgbClr val="D09C56"/>
        </a:solidFill>
      </dgm:spPr>
      <dgm:t>
        <a:bodyPr/>
        <a:lstStyle/>
        <a:p>
          <a:r>
            <a:rPr lang="en-US" sz="1400" b="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Calculate </a:t>
          </a:r>
          <a:r>
            <a:rPr lang="en-US" sz="1400" b="1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units/person/week of 12 segmentations </a:t>
          </a:r>
          <a:r>
            <a:rPr lang="en-US" sz="1400" b="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(adding Endpoint together)</a:t>
          </a:r>
        </a:p>
      </dgm:t>
    </dgm:pt>
    <dgm:pt modelId="{B5615E4B-1089-684A-A5E1-0A241425C6F5}" type="parTrans" cxnId="{C3E6993C-9836-6F49-A6F5-A3755E499C7F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89BE221E-F834-3742-B87A-CDDE6D9D7DEA}" type="sibTrans" cxnId="{C3E6993C-9836-6F49-A6F5-A3755E499C7F}">
      <dgm:prSet custT="1"/>
      <dgm:spPr/>
      <dgm:t>
        <a:bodyPr/>
        <a:lstStyle/>
        <a:p>
          <a:endParaRPr lang="en-US" sz="1200" b="0" dirty="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8151F874-6446-4246-814B-9738B276E0CF}">
      <dgm:prSet phldrT="[Text]" custT="1"/>
      <dgm:spPr>
        <a:solidFill>
          <a:srgbClr val="DD8047"/>
        </a:solidFill>
      </dgm:spPr>
      <dgm:t>
        <a:bodyPr/>
        <a:lstStyle/>
        <a:p>
          <a:r>
            <a:rPr lang="en-US" sz="1400" b="1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Classify 3 groups</a:t>
          </a:r>
          <a:r>
            <a:rPr lang="zh-CN" altLang="en-US" sz="1400" b="1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 </a:t>
          </a:r>
          <a:r>
            <a:rPr lang="en-US" altLang="zh-CN" sz="1400" b="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according to Endpoint</a:t>
          </a:r>
          <a:r>
            <a:rPr lang="en-US" sz="1400" b="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 (E1&amp;E3, E5, E2&amp;E4&amp;E6) inside each segmentations</a:t>
          </a:r>
        </a:p>
      </dgm:t>
    </dgm:pt>
    <dgm:pt modelId="{DBB3615E-38FC-FC4E-933A-8A1AC770347C}" type="parTrans" cxnId="{DE911AC6-0FC9-DA48-9785-AABB5C5EE504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BDEB44C9-ADC6-0143-83A4-4405FFF84862}" type="sibTrans" cxnId="{DE911AC6-0FC9-DA48-9785-AABB5C5EE504}">
      <dgm:prSet custT="1"/>
      <dgm:spPr/>
      <dgm:t>
        <a:bodyPr/>
        <a:lstStyle/>
        <a:p>
          <a:endParaRPr lang="en-US" sz="1200" b="0" dirty="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C3E982A3-074B-C547-BB7E-9A59546F88A1}">
      <dgm:prSet custT="1"/>
      <dgm:spPr>
        <a:solidFill>
          <a:srgbClr val="C4AD64"/>
        </a:solidFill>
      </dgm:spPr>
      <dgm:t>
        <a:bodyPr/>
        <a:lstStyle/>
        <a:p>
          <a:r>
            <a:rPr lang="en-US" sz="1400" b="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Calculate </a:t>
          </a:r>
          <a:r>
            <a:rPr lang="en-US" sz="1400" b="1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predict size of Custdata </a:t>
          </a:r>
          <a:r>
            <a:rPr lang="en-US" sz="1400" b="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by multiply</a:t>
          </a:r>
          <a:r>
            <a:rPr lang="en-US" altLang="zh-CN" sz="1400" b="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ing</a:t>
          </a:r>
          <a:r>
            <a:rPr lang="en-US" sz="1400" b="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 average units and</a:t>
          </a:r>
          <a:r>
            <a:rPr lang="en-US" altLang="zh-CN" sz="1400" b="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 population in each segmentations</a:t>
          </a:r>
          <a:endParaRPr lang="en-US" sz="1400" b="0" dirty="0">
            <a:latin typeface="Calibri" panose="020F0502020204030204" pitchFamily="34" charset="0"/>
            <a:ea typeface="Helvetica Neue" charset="0"/>
            <a:cs typeface="Calibri" panose="020F0502020204030204" pitchFamily="34" charset="0"/>
          </a:endParaRPr>
        </a:p>
      </dgm:t>
    </dgm:pt>
    <dgm:pt modelId="{C847CF7D-274B-5F40-AE79-3195D92DD42C}" type="parTrans" cxnId="{F15D6C41-45B9-844A-B2EE-C8706DB86E62}">
      <dgm:prSet/>
      <dgm:spPr/>
      <dgm:t>
        <a:bodyPr/>
        <a:lstStyle/>
        <a:p>
          <a:endParaRPr lang="en-US" sz="1600" b="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755B883C-D99A-0C40-B164-539AE1DD951B}" type="sibTrans" cxnId="{F15D6C41-45B9-844A-B2EE-C8706DB86E62}">
      <dgm:prSet custT="1"/>
      <dgm:spPr/>
      <dgm:t>
        <a:bodyPr/>
        <a:lstStyle/>
        <a:p>
          <a:endParaRPr lang="en-US" sz="1600" b="0" dirty="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1005FBEE-5888-7941-8AD9-EA8302E4B4EA}">
      <dgm:prSet custT="1"/>
      <dgm:spPr>
        <a:solidFill>
          <a:srgbClr val="B7B473"/>
        </a:solidFill>
      </dgm:spPr>
      <dgm:t>
        <a:bodyPr/>
        <a:lstStyle/>
        <a:p>
          <a:r>
            <a:rPr lang="en-US" sz="1400" b="1" dirty="0">
              <a:latin typeface="Calibri" panose="020F0502020204030204" pitchFamily="34" charset="0"/>
              <a:ea typeface="Helvetica" charset="0"/>
              <a:cs typeface="Calibri" panose="020F0502020204030204" pitchFamily="34" charset="0"/>
            </a:rPr>
            <a:t>Validate predict accuracy </a:t>
          </a:r>
          <a:r>
            <a:rPr lang="en-US" sz="1400" b="0" dirty="0">
              <a:latin typeface="Calibri" panose="020F0502020204030204" pitchFamily="34" charset="0"/>
              <a:ea typeface="Helvetica" charset="0"/>
              <a:cs typeface="Calibri" panose="020F0502020204030204" pitchFamily="34" charset="0"/>
            </a:rPr>
            <a:t>by calculating actual sales of Custdata (From insider and Top30 transactions)</a:t>
          </a:r>
        </a:p>
      </dgm:t>
    </dgm:pt>
    <dgm:pt modelId="{D864BA4B-2CFD-2744-BE7F-FE033E5EA739}" type="parTrans" cxnId="{99D61EBA-35EE-314C-94CA-101BDD98F0F7}">
      <dgm:prSet/>
      <dgm:spPr/>
      <dgm:t>
        <a:bodyPr/>
        <a:lstStyle/>
        <a:p>
          <a:endParaRPr lang="en-US" sz="1200" b="0"/>
        </a:p>
      </dgm:t>
    </dgm:pt>
    <dgm:pt modelId="{E2B0F387-4636-2549-8725-47FE367B1622}" type="sibTrans" cxnId="{99D61EBA-35EE-314C-94CA-101BDD98F0F7}">
      <dgm:prSet custT="1"/>
      <dgm:spPr/>
      <dgm:t>
        <a:bodyPr/>
        <a:lstStyle/>
        <a:p>
          <a:endParaRPr lang="en-US" sz="1100" b="0" dirty="0"/>
        </a:p>
      </dgm:t>
    </dgm:pt>
    <dgm:pt modelId="{04D4EED2-E57E-0241-8BA4-17FC2C7A7E05}">
      <dgm:prSet custT="1"/>
      <dgm:spPr>
        <a:solidFill>
          <a:srgbClr val="A5AB81"/>
        </a:solidFill>
      </dgm:spPr>
      <dgm:t>
        <a:bodyPr/>
        <a:lstStyle/>
        <a:p>
          <a:r>
            <a:rPr lang="en-US" sz="1400" b="1" dirty="0">
              <a:latin typeface="Calibri" panose="020F0502020204030204" pitchFamily="34" charset="0"/>
              <a:ea typeface="Helvetica" charset="0"/>
              <a:cs typeface="Calibri" panose="020F0502020204030204" pitchFamily="34" charset="0"/>
            </a:rPr>
            <a:t>Calculate Total Size of Prize</a:t>
          </a:r>
        </a:p>
      </dgm:t>
    </dgm:pt>
    <dgm:pt modelId="{A78A9603-E47E-A648-B874-51C96862A9FE}" type="parTrans" cxnId="{DA327AE5-CC2C-284D-BD49-0889DD46F0C8}">
      <dgm:prSet/>
      <dgm:spPr/>
      <dgm:t>
        <a:bodyPr/>
        <a:lstStyle/>
        <a:p>
          <a:endParaRPr lang="en-US" sz="1200" b="0"/>
        </a:p>
      </dgm:t>
    </dgm:pt>
    <dgm:pt modelId="{3624D1F7-1B61-D94F-A9F9-98E0F748C1EB}" type="sibTrans" cxnId="{DA327AE5-CC2C-284D-BD49-0889DD46F0C8}">
      <dgm:prSet/>
      <dgm:spPr/>
      <dgm:t>
        <a:bodyPr/>
        <a:lstStyle/>
        <a:p>
          <a:endParaRPr lang="en-US" sz="1200" b="0"/>
        </a:p>
      </dgm:t>
    </dgm:pt>
    <dgm:pt modelId="{C24667EB-3018-BE45-971C-E15C3EC01AD0}" type="pres">
      <dgm:prSet presAssocID="{56FEEA77-695F-704E-8C01-6A269667E038}" presName="diagram" presStyleCnt="0">
        <dgm:presLayoutVars>
          <dgm:dir/>
          <dgm:resizeHandles val="exact"/>
        </dgm:presLayoutVars>
      </dgm:prSet>
      <dgm:spPr/>
    </dgm:pt>
    <dgm:pt modelId="{3FB40534-50C1-4947-96C8-629CD93AE461}" type="pres">
      <dgm:prSet presAssocID="{3B78E21F-7618-594C-AB9D-81DAF0876248}" presName="node" presStyleLbl="node1" presStyleIdx="0" presStyleCnt="6">
        <dgm:presLayoutVars>
          <dgm:bulletEnabled val="1"/>
        </dgm:presLayoutVars>
      </dgm:prSet>
      <dgm:spPr/>
    </dgm:pt>
    <dgm:pt modelId="{B620881D-CDFA-2747-BA69-0C79698B7B35}" type="pres">
      <dgm:prSet presAssocID="{C7A35D62-78B9-A04A-BC32-D4F964F01150}" presName="sibTrans" presStyleLbl="sibTrans2D1" presStyleIdx="0" presStyleCnt="5"/>
      <dgm:spPr/>
    </dgm:pt>
    <dgm:pt modelId="{C2C45C12-B661-0B4B-B11D-31042DEC3A48}" type="pres">
      <dgm:prSet presAssocID="{C7A35D62-78B9-A04A-BC32-D4F964F01150}" presName="connectorText" presStyleLbl="sibTrans2D1" presStyleIdx="0" presStyleCnt="5"/>
      <dgm:spPr/>
    </dgm:pt>
    <dgm:pt modelId="{9DD80BE9-2DE0-924F-A601-25A86EDBFFB4}" type="pres">
      <dgm:prSet presAssocID="{8151F874-6446-4246-814B-9738B276E0CF}" presName="node" presStyleLbl="node1" presStyleIdx="1" presStyleCnt="6">
        <dgm:presLayoutVars>
          <dgm:bulletEnabled val="1"/>
        </dgm:presLayoutVars>
      </dgm:prSet>
      <dgm:spPr/>
    </dgm:pt>
    <dgm:pt modelId="{B1D84F9D-E404-4744-96D3-A434F2042546}" type="pres">
      <dgm:prSet presAssocID="{BDEB44C9-ADC6-0143-83A4-4405FFF84862}" presName="sibTrans" presStyleLbl="sibTrans2D1" presStyleIdx="1" presStyleCnt="5"/>
      <dgm:spPr/>
    </dgm:pt>
    <dgm:pt modelId="{E4811D4D-E3B3-BB45-A134-232186BD2D1A}" type="pres">
      <dgm:prSet presAssocID="{BDEB44C9-ADC6-0143-83A4-4405FFF84862}" presName="connectorText" presStyleLbl="sibTrans2D1" presStyleIdx="1" presStyleCnt="5"/>
      <dgm:spPr/>
    </dgm:pt>
    <dgm:pt modelId="{FC586BB6-FEC2-EB4E-8805-FE60A1917D37}" type="pres">
      <dgm:prSet presAssocID="{EE714A2F-0D8E-AE49-B333-9B6CEFEEB503}" presName="node" presStyleLbl="node1" presStyleIdx="2" presStyleCnt="6">
        <dgm:presLayoutVars>
          <dgm:bulletEnabled val="1"/>
        </dgm:presLayoutVars>
      </dgm:prSet>
      <dgm:spPr/>
    </dgm:pt>
    <dgm:pt modelId="{E90B0958-9F8D-E843-9D1F-F28A37A1FC07}" type="pres">
      <dgm:prSet presAssocID="{89BE221E-F834-3742-B87A-CDDE6D9D7DEA}" presName="sibTrans" presStyleLbl="sibTrans2D1" presStyleIdx="2" presStyleCnt="5"/>
      <dgm:spPr/>
    </dgm:pt>
    <dgm:pt modelId="{C78FBF1C-DF49-0D46-A0C8-17DF96E12638}" type="pres">
      <dgm:prSet presAssocID="{89BE221E-F834-3742-B87A-CDDE6D9D7DEA}" presName="connectorText" presStyleLbl="sibTrans2D1" presStyleIdx="2" presStyleCnt="5"/>
      <dgm:spPr/>
    </dgm:pt>
    <dgm:pt modelId="{9794088B-2047-E342-BBF8-849FCCE3C571}" type="pres">
      <dgm:prSet presAssocID="{C3E982A3-074B-C547-BB7E-9A59546F88A1}" presName="node" presStyleLbl="node1" presStyleIdx="3" presStyleCnt="6" custLinFactNeighborY="-20328">
        <dgm:presLayoutVars>
          <dgm:bulletEnabled val="1"/>
        </dgm:presLayoutVars>
      </dgm:prSet>
      <dgm:spPr/>
    </dgm:pt>
    <dgm:pt modelId="{675D1561-CF02-D44B-A72F-71E41EC45E4A}" type="pres">
      <dgm:prSet presAssocID="{755B883C-D99A-0C40-B164-539AE1DD951B}" presName="sibTrans" presStyleLbl="sibTrans2D1" presStyleIdx="3" presStyleCnt="5"/>
      <dgm:spPr/>
    </dgm:pt>
    <dgm:pt modelId="{54CDE56A-418B-6D43-8D60-8D4C1A0249E3}" type="pres">
      <dgm:prSet presAssocID="{755B883C-D99A-0C40-B164-539AE1DD951B}" presName="connectorText" presStyleLbl="sibTrans2D1" presStyleIdx="3" presStyleCnt="5"/>
      <dgm:spPr/>
    </dgm:pt>
    <dgm:pt modelId="{85934423-0D5A-9947-A6CA-C37AB5B49F5C}" type="pres">
      <dgm:prSet presAssocID="{1005FBEE-5888-7941-8AD9-EA8302E4B4EA}" presName="node" presStyleLbl="node1" presStyleIdx="4" presStyleCnt="6" custLinFactNeighborY="-20328">
        <dgm:presLayoutVars>
          <dgm:bulletEnabled val="1"/>
        </dgm:presLayoutVars>
      </dgm:prSet>
      <dgm:spPr/>
    </dgm:pt>
    <dgm:pt modelId="{43B15626-CCE0-6244-A686-D97AA380463B}" type="pres">
      <dgm:prSet presAssocID="{E2B0F387-4636-2549-8725-47FE367B1622}" presName="sibTrans" presStyleLbl="sibTrans2D1" presStyleIdx="4" presStyleCnt="5"/>
      <dgm:spPr/>
    </dgm:pt>
    <dgm:pt modelId="{22D31806-E9CD-6245-BA5A-A3E4E0CF82E1}" type="pres">
      <dgm:prSet presAssocID="{E2B0F387-4636-2549-8725-47FE367B1622}" presName="connectorText" presStyleLbl="sibTrans2D1" presStyleIdx="4" presStyleCnt="5"/>
      <dgm:spPr/>
    </dgm:pt>
    <dgm:pt modelId="{A002B794-C3EC-6D47-8DE9-BFEAC5A489E8}" type="pres">
      <dgm:prSet presAssocID="{04D4EED2-E57E-0241-8BA4-17FC2C7A7E05}" presName="node" presStyleLbl="node1" presStyleIdx="5" presStyleCnt="6" custLinFactNeighborY="-20328">
        <dgm:presLayoutVars>
          <dgm:bulletEnabled val="1"/>
        </dgm:presLayoutVars>
      </dgm:prSet>
      <dgm:spPr/>
    </dgm:pt>
  </dgm:ptLst>
  <dgm:cxnLst>
    <dgm:cxn modelId="{39E14600-7980-A54D-9376-BA0218BCF93A}" type="presOf" srcId="{8151F874-6446-4246-814B-9738B276E0CF}" destId="{9DD80BE9-2DE0-924F-A601-25A86EDBFFB4}" srcOrd="0" destOrd="0" presId="urn:microsoft.com/office/officeart/2005/8/layout/process5"/>
    <dgm:cxn modelId="{60B90A16-1857-104F-9A27-8F8219585990}" type="presOf" srcId="{BDEB44C9-ADC6-0143-83A4-4405FFF84862}" destId="{E4811D4D-E3B3-BB45-A134-232186BD2D1A}" srcOrd="1" destOrd="0" presId="urn:microsoft.com/office/officeart/2005/8/layout/process5"/>
    <dgm:cxn modelId="{A07B3021-AD0D-674C-BD01-145558528121}" type="presOf" srcId="{E2B0F387-4636-2549-8725-47FE367B1622}" destId="{22D31806-E9CD-6245-BA5A-A3E4E0CF82E1}" srcOrd="1" destOrd="0" presId="urn:microsoft.com/office/officeart/2005/8/layout/process5"/>
    <dgm:cxn modelId="{FD1BF821-87B6-074B-BA22-0CF04B51DD78}" srcId="{56FEEA77-695F-704E-8C01-6A269667E038}" destId="{3B78E21F-7618-594C-AB9D-81DAF0876248}" srcOrd="0" destOrd="0" parTransId="{FB862EE2-5D86-2D47-BD1C-51A2A1930AD2}" sibTransId="{C7A35D62-78B9-A04A-BC32-D4F964F01150}"/>
    <dgm:cxn modelId="{4B765023-F0F0-1D4C-8CF7-479F1361C925}" type="presOf" srcId="{3B78E21F-7618-594C-AB9D-81DAF0876248}" destId="{3FB40534-50C1-4947-96C8-629CD93AE461}" srcOrd="0" destOrd="0" presId="urn:microsoft.com/office/officeart/2005/8/layout/process5"/>
    <dgm:cxn modelId="{CB6EB728-4269-584B-846D-2FBB7A1F90AD}" type="presOf" srcId="{56FEEA77-695F-704E-8C01-6A269667E038}" destId="{C24667EB-3018-BE45-971C-E15C3EC01AD0}" srcOrd="0" destOrd="0" presId="urn:microsoft.com/office/officeart/2005/8/layout/process5"/>
    <dgm:cxn modelId="{C3E6993C-9836-6F49-A6F5-A3755E499C7F}" srcId="{56FEEA77-695F-704E-8C01-6A269667E038}" destId="{EE714A2F-0D8E-AE49-B333-9B6CEFEEB503}" srcOrd="2" destOrd="0" parTransId="{B5615E4B-1089-684A-A5E1-0A241425C6F5}" sibTransId="{89BE221E-F834-3742-B87A-CDDE6D9D7DEA}"/>
    <dgm:cxn modelId="{F15D6C41-45B9-844A-B2EE-C8706DB86E62}" srcId="{56FEEA77-695F-704E-8C01-6A269667E038}" destId="{C3E982A3-074B-C547-BB7E-9A59546F88A1}" srcOrd="3" destOrd="0" parTransId="{C847CF7D-274B-5F40-AE79-3195D92DD42C}" sibTransId="{755B883C-D99A-0C40-B164-539AE1DD951B}"/>
    <dgm:cxn modelId="{DD6ED241-B74D-6B4F-83D9-25017B40C7A9}" type="presOf" srcId="{755B883C-D99A-0C40-B164-539AE1DD951B}" destId="{54CDE56A-418B-6D43-8D60-8D4C1A0249E3}" srcOrd="1" destOrd="0" presId="urn:microsoft.com/office/officeart/2005/8/layout/process5"/>
    <dgm:cxn modelId="{9D3AF662-ECAE-864F-A570-99456013102F}" type="presOf" srcId="{89BE221E-F834-3742-B87A-CDDE6D9D7DEA}" destId="{E90B0958-9F8D-E843-9D1F-F28A37A1FC07}" srcOrd="0" destOrd="0" presId="urn:microsoft.com/office/officeart/2005/8/layout/process5"/>
    <dgm:cxn modelId="{9C454B64-6755-4A4B-9DDD-CD0A12D8B913}" type="presOf" srcId="{89BE221E-F834-3742-B87A-CDDE6D9D7DEA}" destId="{C78FBF1C-DF49-0D46-A0C8-17DF96E12638}" srcOrd="1" destOrd="0" presId="urn:microsoft.com/office/officeart/2005/8/layout/process5"/>
    <dgm:cxn modelId="{6F73FF4E-1926-BF46-8CD8-667285363FAB}" type="presOf" srcId="{EE714A2F-0D8E-AE49-B333-9B6CEFEEB503}" destId="{FC586BB6-FEC2-EB4E-8805-FE60A1917D37}" srcOrd="0" destOrd="0" presId="urn:microsoft.com/office/officeart/2005/8/layout/process5"/>
    <dgm:cxn modelId="{7F461C74-9106-FE46-9450-4137A1AE0DA2}" type="presOf" srcId="{755B883C-D99A-0C40-B164-539AE1DD951B}" destId="{675D1561-CF02-D44B-A72F-71E41EC45E4A}" srcOrd="0" destOrd="0" presId="urn:microsoft.com/office/officeart/2005/8/layout/process5"/>
    <dgm:cxn modelId="{363C9F74-9C50-1A42-BAC9-94A843C596D1}" type="presOf" srcId="{C7A35D62-78B9-A04A-BC32-D4F964F01150}" destId="{B620881D-CDFA-2747-BA69-0C79698B7B35}" srcOrd="0" destOrd="0" presId="urn:microsoft.com/office/officeart/2005/8/layout/process5"/>
    <dgm:cxn modelId="{17652E59-27C0-2149-9FB0-5FABF57FEAC8}" type="presOf" srcId="{BDEB44C9-ADC6-0143-83A4-4405FFF84862}" destId="{B1D84F9D-E404-4744-96D3-A434F2042546}" srcOrd="0" destOrd="0" presId="urn:microsoft.com/office/officeart/2005/8/layout/process5"/>
    <dgm:cxn modelId="{ADEFF78A-2ECF-934B-A858-3A064519404E}" type="presOf" srcId="{C7A35D62-78B9-A04A-BC32-D4F964F01150}" destId="{C2C45C12-B661-0B4B-B11D-31042DEC3A48}" srcOrd="1" destOrd="0" presId="urn:microsoft.com/office/officeart/2005/8/layout/process5"/>
    <dgm:cxn modelId="{9192F1AF-3022-6B4E-B199-CA29707E609A}" type="presOf" srcId="{1005FBEE-5888-7941-8AD9-EA8302E4B4EA}" destId="{85934423-0D5A-9947-A6CA-C37AB5B49F5C}" srcOrd="0" destOrd="0" presId="urn:microsoft.com/office/officeart/2005/8/layout/process5"/>
    <dgm:cxn modelId="{3389E5B6-4B90-5A47-BE32-AE16CCCEF5FA}" type="presOf" srcId="{04D4EED2-E57E-0241-8BA4-17FC2C7A7E05}" destId="{A002B794-C3EC-6D47-8DE9-BFEAC5A489E8}" srcOrd="0" destOrd="0" presId="urn:microsoft.com/office/officeart/2005/8/layout/process5"/>
    <dgm:cxn modelId="{99D61EBA-35EE-314C-94CA-101BDD98F0F7}" srcId="{56FEEA77-695F-704E-8C01-6A269667E038}" destId="{1005FBEE-5888-7941-8AD9-EA8302E4B4EA}" srcOrd="4" destOrd="0" parTransId="{D864BA4B-2CFD-2744-BE7F-FE033E5EA739}" sibTransId="{E2B0F387-4636-2549-8725-47FE367B1622}"/>
    <dgm:cxn modelId="{DE911AC6-0FC9-DA48-9785-AABB5C5EE504}" srcId="{56FEEA77-695F-704E-8C01-6A269667E038}" destId="{8151F874-6446-4246-814B-9738B276E0CF}" srcOrd="1" destOrd="0" parTransId="{DBB3615E-38FC-FC4E-933A-8A1AC770347C}" sibTransId="{BDEB44C9-ADC6-0143-83A4-4405FFF84862}"/>
    <dgm:cxn modelId="{973D70CE-9F09-BA47-9D85-085897E2978D}" type="presOf" srcId="{C3E982A3-074B-C547-BB7E-9A59546F88A1}" destId="{9794088B-2047-E342-BBF8-849FCCE3C571}" srcOrd="0" destOrd="0" presId="urn:microsoft.com/office/officeart/2005/8/layout/process5"/>
    <dgm:cxn modelId="{93DAFFE0-3C6F-9445-A13C-176BDBC68393}" type="presOf" srcId="{E2B0F387-4636-2549-8725-47FE367B1622}" destId="{43B15626-CCE0-6244-A686-D97AA380463B}" srcOrd="0" destOrd="0" presId="urn:microsoft.com/office/officeart/2005/8/layout/process5"/>
    <dgm:cxn modelId="{DA327AE5-CC2C-284D-BD49-0889DD46F0C8}" srcId="{56FEEA77-695F-704E-8C01-6A269667E038}" destId="{04D4EED2-E57E-0241-8BA4-17FC2C7A7E05}" srcOrd="5" destOrd="0" parTransId="{A78A9603-E47E-A648-B874-51C96862A9FE}" sibTransId="{3624D1F7-1B61-D94F-A9F9-98E0F748C1EB}"/>
    <dgm:cxn modelId="{4BB869EE-7EFE-EE40-9FE9-867C1011CD72}" type="presParOf" srcId="{C24667EB-3018-BE45-971C-E15C3EC01AD0}" destId="{3FB40534-50C1-4947-96C8-629CD93AE461}" srcOrd="0" destOrd="0" presId="urn:microsoft.com/office/officeart/2005/8/layout/process5"/>
    <dgm:cxn modelId="{9D0D8B24-1B56-2944-AE9C-1F99C32720BE}" type="presParOf" srcId="{C24667EB-3018-BE45-971C-E15C3EC01AD0}" destId="{B620881D-CDFA-2747-BA69-0C79698B7B35}" srcOrd="1" destOrd="0" presId="urn:microsoft.com/office/officeart/2005/8/layout/process5"/>
    <dgm:cxn modelId="{C5AFED00-D850-5245-8DBC-3A8539B5B47F}" type="presParOf" srcId="{B620881D-CDFA-2747-BA69-0C79698B7B35}" destId="{C2C45C12-B661-0B4B-B11D-31042DEC3A48}" srcOrd="0" destOrd="0" presId="urn:microsoft.com/office/officeart/2005/8/layout/process5"/>
    <dgm:cxn modelId="{E35B1451-746F-C747-BDAA-AF183019D2BD}" type="presParOf" srcId="{C24667EB-3018-BE45-971C-E15C3EC01AD0}" destId="{9DD80BE9-2DE0-924F-A601-25A86EDBFFB4}" srcOrd="2" destOrd="0" presId="urn:microsoft.com/office/officeart/2005/8/layout/process5"/>
    <dgm:cxn modelId="{4118585C-2A98-4647-84C3-883D694711EB}" type="presParOf" srcId="{C24667EB-3018-BE45-971C-E15C3EC01AD0}" destId="{B1D84F9D-E404-4744-96D3-A434F2042546}" srcOrd="3" destOrd="0" presId="urn:microsoft.com/office/officeart/2005/8/layout/process5"/>
    <dgm:cxn modelId="{6723FAFB-04CF-274F-9B06-4BB4842EBE9E}" type="presParOf" srcId="{B1D84F9D-E404-4744-96D3-A434F2042546}" destId="{E4811D4D-E3B3-BB45-A134-232186BD2D1A}" srcOrd="0" destOrd="0" presId="urn:microsoft.com/office/officeart/2005/8/layout/process5"/>
    <dgm:cxn modelId="{71A57679-93C8-9740-BDEF-B9F8B1C2F429}" type="presParOf" srcId="{C24667EB-3018-BE45-971C-E15C3EC01AD0}" destId="{FC586BB6-FEC2-EB4E-8805-FE60A1917D37}" srcOrd="4" destOrd="0" presId="urn:microsoft.com/office/officeart/2005/8/layout/process5"/>
    <dgm:cxn modelId="{250833F5-B1B4-CE45-8721-BF6ED31405B0}" type="presParOf" srcId="{C24667EB-3018-BE45-971C-E15C3EC01AD0}" destId="{E90B0958-9F8D-E843-9D1F-F28A37A1FC07}" srcOrd="5" destOrd="0" presId="urn:microsoft.com/office/officeart/2005/8/layout/process5"/>
    <dgm:cxn modelId="{E741F468-9CB5-C944-83BF-BB5C265E593A}" type="presParOf" srcId="{E90B0958-9F8D-E843-9D1F-F28A37A1FC07}" destId="{C78FBF1C-DF49-0D46-A0C8-17DF96E12638}" srcOrd="0" destOrd="0" presId="urn:microsoft.com/office/officeart/2005/8/layout/process5"/>
    <dgm:cxn modelId="{8A2DF313-67E8-BA41-AB9E-4927862F541A}" type="presParOf" srcId="{C24667EB-3018-BE45-971C-E15C3EC01AD0}" destId="{9794088B-2047-E342-BBF8-849FCCE3C571}" srcOrd="6" destOrd="0" presId="urn:microsoft.com/office/officeart/2005/8/layout/process5"/>
    <dgm:cxn modelId="{B9E2AE22-3E8E-164E-B8C7-2FFF9C2AAC41}" type="presParOf" srcId="{C24667EB-3018-BE45-971C-E15C3EC01AD0}" destId="{675D1561-CF02-D44B-A72F-71E41EC45E4A}" srcOrd="7" destOrd="0" presId="urn:microsoft.com/office/officeart/2005/8/layout/process5"/>
    <dgm:cxn modelId="{0B11FF73-8B29-1241-91A1-A4A200A61A7B}" type="presParOf" srcId="{675D1561-CF02-D44B-A72F-71E41EC45E4A}" destId="{54CDE56A-418B-6D43-8D60-8D4C1A0249E3}" srcOrd="0" destOrd="0" presId="urn:microsoft.com/office/officeart/2005/8/layout/process5"/>
    <dgm:cxn modelId="{35438F7D-1308-1947-BD97-AFA28CA05372}" type="presParOf" srcId="{C24667EB-3018-BE45-971C-E15C3EC01AD0}" destId="{85934423-0D5A-9947-A6CA-C37AB5B49F5C}" srcOrd="8" destOrd="0" presId="urn:microsoft.com/office/officeart/2005/8/layout/process5"/>
    <dgm:cxn modelId="{ACDC5670-3CEF-E34F-B197-80ED1A6CF081}" type="presParOf" srcId="{C24667EB-3018-BE45-971C-E15C3EC01AD0}" destId="{43B15626-CCE0-6244-A686-D97AA380463B}" srcOrd="9" destOrd="0" presId="urn:microsoft.com/office/officeart/2005/8/layout/process5"/>
    <dgm:cxn modelId="{E0A56989-2BD1-BA40-BA20-0A1EFCFB3229}" type="presParOf" srcId="{43B15626-CCE0-6244-A686-D97AA380463B}" destId="{22D31806-E9CD-6245-BA5A-A3E4E0CF82E1}" srcOrd="0" destOrd="0" presId="urn:microsoft.com/office/officeart/2005/8/layout/process5"/>
    <dgm:cxn modelId="{9808C9BA-2DC2-E047-83C6-3550D3E87679}" type="presParOf" srcId="{C24667EB-3018-BE45-971C-E15C3EC01AD0}" destId="{A002B794-C3EC-6D47-8DE9-BFEAC5A489E8}" srcOrd="10" destOrd="0" presId="urn:microsoft.com/office/officeart/2005/8/layout/process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40534-50C1-4947-96C8-629CD93AE461}">
      <dsp:nvSpPr>
        <dsp:cNvPr id="0" name=""/>
        <dsp:cNvSpPr/>
      </dsp:nvSpPr>
      <dsp:spPr>
        <a:xfrm>
          <a:off x="1350411" y="989"/>
          <a:ext cx="2225714" cy="133542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Merge demographic </a:t>
          </a:r>
          <a:r>
            <a:rPr lang="en-US" sz="1400" b="0" kern="120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info and set 12 segmentations according to </a:t>
          </a:r>
          <a:r>
            <a:rPr lang="en-US" sz="1400" b="1" kern="120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Decile &amp; Size</a:t>
          </a:r>
        </a:p>
      </dsp:txBody>
      <dsp:txXfrm>
        <a:off x="1389524" y="40102"/>
        <a:ext cx="2147488" cy="1257202"/>
      </dsp:txXfrm>
    </dsp:sp>
    <dsp:sp modelId="{B620881D-CDFA-2747-BA69-0C79698B7B35}">
      <dsp:nvSpPr>
        <dsp:cNvPr id="0" name=""/>
        <dsp:cNvSpPr/>
      </dsp:nvSpPr>
      <dsp:spPr>
        <a:xfrm>
          <a:off x="3771989" y="392715"/>
          <a:ext cx="471851" cy="551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0" kern="1200" dirty="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sp:txBody>
      <dsp:txXfrm>
        <a:off x="3771989" y="503110"/>
        <a:ext cx="330296" cy="331187"/>
      </dsp:txXfrm>
    </dsp:sp>
    <dsp:sp modelId="{9DD80BE9-2DE0-924F-A601-25A86EDBFFB4}">
      <dsp:nvSpPr>
        <dsp:cNvPr id="0" name=""/>
        <dsp:cNvSpPr/>
      </dsp:nvSpPr>
      <dsp:spPr>
        <a:xfrm>
          <a:off x="4466411" y="989"/>
          <a:ext cx="2225714" cy="1335428"/>
        </a:xfrm>
        <a:prstGeom prst="roundRect">
          <a:avLst>
            <a:gd name="adj" fmla="val 10000"/>
          </a:avLst>
        </a:prstGeom>
        <a:solidFill>
          <a:srgbClr val="DD8047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Classify 3 groups</a:t>
          </a:r>
          <a:r>
            <a:rPr lang="zh-CN" altLang="en-US" sz="1400" b="1" kern="120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 </a:t>
          </a:r>
          <a:r>
            <a:rPr lang="en-US" altLang="zh-CN" sz="1400" b="0" kern="120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according to Endpoint</a:t>
          </a:r>
          <a:r>
            <a:rPr lang="en-US" sz="1400" b="0" kern="120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 (E1&amp;E3, E5, E2&amp;E4&amp;E6) inside each segmentations</a:t>
          </a:r>
        </a:p>
      </dsp:txBody>
      <dsp:txXfrm>
        <a:off x="4505524" y="40102"/>
        <a:ext cx="2147488" cy="1257202"/>
      </dsp:txXfrm>
    </dsp:sp>
    <dsp:sp modelId="{B1D84F9D-E404-4744-96D3-A434F2042546}">
      <dsp:nvSpPr>
        <dsp:cNvPr id="0" name=""/>
        <dsp:cNvSpPr/>
      </dsp:nvSpPr>
      <dsp:spPr>
        <a:xfrm>
          <a:off x="6887988" y="392715"/>
          <a:ext cx="471851" cy="551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686585"/>
            <a:satOff val="-12202"/>
            <a:lumOff val="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0" kern="1200" dirty="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sp:txBody>
      <dsp:txXfrm>
        <a:off x="6887988" y="503110"/>
        <a:ext cx="330296" cy="331187"/>
      </dsp:txXfrm>
    </dsp:sp>
    <dsp:sp modelId="{FC586BB6-FEC2-EB4E-8805-FE60A1917D37}">
      <dsp:nvSpPr>
        <dsp:cNvPr id="0" name=""/>
        <dsp:cNvSpPr/>
      </dsp:nvSpPr>
      <dsp:spPr>
        <a:xfrm>
          <a:off x="7582411" y="989"/>
          <a:ext cx="2225714" cy="1335428"/>
        </a:xfrm>
        <a:prstGeom prst="roundRect">
          <a:avLst>
            <a:gd name="adj" fmla="val 10000"/>
          </a:avLst>
        </a:prstGeom>
        <a:solidFill>
          <a:srgbClr val="D09C5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Calculate </a:t>
          </a:r>
          <a:r>
            <a:rPr lang="en-US" sz="1400" b="1" kern="120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units/person/week of 12 segmentations </a:t>
          </a:r>
          <a:r>
            <a:rPr lang="en-US" sz="1400" b="0" kern="120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(adding Endpoint together)</a:t>
          </a:r>
        </a:p>
      </dsp:txBody>
      <dsp:txXfrm>
        <a:off x="7621524" y="40102"/>
        <a:ext cx="2147488" cy="1257202"/>
      </dsp:txXfrm>
    </dsp:sp>
    <dsp:sp modelId="{E90B0958-9F8D-E843-9D1F-F28A37A1FC07}">
      <dsp:nvSpPr>
        <dsp:cNvPr id="0" name=""/>
        <dsp:cNvSpPr/>
      </dsp:nvSpPr>
      <dsp:spPr>
        <a:xfrm rot="5400000">
          <a:off x="8531281" y="1360557"/>
          <a:ext cx="327974" cy="551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373170"/>
            <a:satOff val="-24404"/>
            <a:lumOff val="7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0" kern="1200" dirty="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sp:txBody>
      <dsp:txXfrm rot="-5400000">
        <a:off x="8529675" y="1472558"/>
        <a:ext cx="331187" cy="229582"/>
      </dsp:txXfrm>
    </dsp:sp>
    <dsp:sp modelId="{9794088B-2047-E342-BBF8-849FCCE3C571}">
      <dsp:nvSpPr>
        <dsp:cNvPr id="0" name=""/>
        <dsp:cNvSpPr/>
      </dsp:nvSpPr>
      <dsp:spPr>
        <a:xfrm>
          <a:off x="7582411" y="1955237"/>
          <a:ext cx="2225714" cy="1335428"/>
        </a:xfrm>
        <a:prstGeom prst="roundRect">
          <a:avLst>
            <a:gd name="adj" fmla="val 10000"/>
          </a:avLst>
        </a:prstGeom>
        <a:solidFill>
          <a:srgbClr val="C4AD6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Calculate </a:t>
          </a:r>
          <a:r>
            <a:rPr lang="en-US" sz="1400" b="1" kern="120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predict size of Custdata </a:t>
          </a:r>
          <a:r>
            <a:rPr lang="en-US" sz="1400" b="0" kern="120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by multiply</a:t>
          </a:r>
          <a:r>
            <a:rPr lang="en-US" altLang="zh-CN" sz="1400" b="0" kern="120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ing</a:t>
          </a:r>
          <a:r>
            <a:rPr lang="en-US" sz="1400" b="0" kern="120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 average units and</a:t>
          </a:r>
          <a:r>
            <a:rPr lang="en-US" altLang="zh-CN" sz="1400" b="0" kern="1200" dirty="0">
              <a:latin typeface="Calibri" panose="020F0502020204030204" pitchFamily="34" charset="0"/>
              <a:ea typeface="Helvetica Neue" charset="0"/>
              <a:cs typeface="Calibri" panose="020F0502020204030204" pitchFamily="34" charset="0"/>
            </a:rPr>
            <a:t> population in each segmentations</a:t>
          </a:r>
          <a:endParaRPr lang="en-US" sz="1400" b="0" kern="1200" dirty="0">
            <a:latin typeface="Calibri" panose="020F0502020204030204" pitchFamily="34" charset="0"/>
            <a:ea typeface="Helvetica Neue" charset="0"/>
            <a:cs typeface="Calibri" panose="020F0502020204030204" pitchFamily="34" charset="0"/>
          </a:endParaRPr>
        </a:p>
      </dsp:txBody>
      <dsp:txXfrm>
        <a:off x="7621524" y="1994350"/>
        <a:ext cx="2147488" cy="1257202"/>
      </dsp:txXfrm>
    </dsp:sp>
    <dsp:sp modelId="{675D1561-CF02-D44B-A72F-71E41EC45E4A}">
      <dsp:nvSpPr>
        <dsp:cNvPr id="0" name=""/>
        <dsp:cNvSpPr/>
      </dsp:nvSpPr>
      <dsp:spPr>
        <a:xfrm rot="10800000">
          <a:off x="6914697" y="2346963"/>
          <a:ext cx="471851" cy="551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2059755"/>
            <a:satOff val="-36606"/>
            <a:lumOff val="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kern="1200" dirty="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sp:txBody>
      <dsp:txXfrm rot="10800000">
        <a:off x="7056252" y="2457358"/>
        <a:ext cx="330296" cy="331187"/>
      </dsp:txXfrm>
    </dsp:sp>
    <dsp:sp modelId="{85934423-0D5A-9947-A6CA-C37AB5B49F5C}">
      <dsp:nvSpPr>
        <dsp:cNvPr id="0" name=""/>
        <dsp:cNvSpPr/>
      </dsp:nvSpPr>
      <dsp:spPr>
        <a:xfrm>
          <a:off x="4466411" y="1955237"/>
          <a:ext cx="2225714" cy="1335428"/>
        </a:xfrm>
        <a:prstGeom prst="roundRect">
          <a:avLst>
            <a:gd name="adj" fmla="val 10000"/>
          </a:avLst>
        </a:prstGeom>
        <a:solidFill>
          <a:srgbClr val="B7B47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anose="020F0502020204030204" pitchFamily="34" charset="0"/>
              <a:ea typeface="Helvetica" charset="0"/>
              <a:cs typeface="Calibri" panose="020F0502020204030204" pitchFamily="34" charset="0"/>
            </a:rPr>
            <a:t>Validate predict accuracy </a:t>
          </a:r>
          <a:r>
            <a:rPr lang="en-US" sz="1400" b="0" kern="1200" dirty="0">
              <a:latin typeface="Calibri" panose="020F0502020204030204" pitchFamily="34" charset="0"/>
              <a:ea typeface="Helvetica" charset="0"/>
              <a:cs typeface="Calibri" panose="020F0502020204030204" pitchFamily="34" charset="0"/>
            </a:rPr>
            <a:t>by calculating actual sales of Custdata (From insider and Top30 transactions)</a:t>
          </a:r>
        </a:p>
      </dsp:txBody>
      <dsp:txXfrm>
        <a:off x="4505524" y="1994350"/>
        <a:ext cx="2147488" cy="1257202"/>
      </dsp:txXfrm>
    </dsp:sp>
    <dsp:sp modelId="{43B15626-CCE0-6244-A686-D97AA380463B}">
      <dsp:nvSpPr>
        <dsp:cNvPr id="0" name=""/>
        <dsp:cNvSpPr/>
      </dsp:nvSpPr>
      <dsp:spPr>
        <a:xfrm rot="10800000">
          <a:off x="3798697" y="2346963"/>
          <a:ext cx="471851" cy="551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2746340"/>
            <a:satOff val="-48808"/>
            <a:lumOff val="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kern="1200" dirty="0"/>
        </a:p>
      </dsp:txBody>
      <dsp:txXfrm rot="10800000">
        <a:off x="3940252" y="2457358"/>
        <a:ext cx="330296" cy="331187"/>
      </dsp:txXfrm>
    </dsp:sp>
    <dsp:sp modelId="{A002B794-C3EC-6D47-8DE9-BFEAC5A489E8}">
      <dsp:nvSpPr>
        <dsp:cNvPr id="0" name=""/>
        <dsp:cNvSpPr/>
      </dsp:nvSpPr>
      <dsp:spPr>
        <a:xfrm>
          <a:off x="1350411" y="1955237"/>
          <a:ext cx="2225714" cy="1335428"/>
        </a:xfrm>
        <a:prstGeom prst="roundRect">
          <a:avLst>
            <a:gd name="adj" fmla="val 10000"/>
          </a:avLst>
        </a:prstGeom>
        <a:solidFill>
          <a:srgbClr val="A5AB8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anose="020F0502020204030204" pitchFamily="34" charset="0"/>
              <a:ea typeface="Helvetica" charset="0"/>
              <a:cs typeface="Calibri" panose="020F0502020204030204" pitchFamily="34" charset="0"/>
            </a:rPr>
            <a:t>Calculate Total Size of Prize</a:t>
          </a:r>
        </a:p>
      </dsp:txBody>
      <dsp:txXfrm>
        <a:off x="1389524" y="1994350"/>
        <a:ext cx="2147488" cy="12572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CDDB7-47A3-4491-B850-F40266E46C8F}" type="datetimeFigureOut">
              <a:rPr lang="en-US" smtClean="0"/>
              <a:t>2/26/2018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6F48D-FA46-43F6-B689-4B0A22753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6F48D-FA46-43F6-B689-4B0A22753A2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367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6F48D-FA46-43F6-B689-4B0A22753A2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461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rgbClr val="EA8D1A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350" dirty="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rgbClr val="EA8D1A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35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>
              <a:buNone/>
              <a:defRPr sz="2100">
                <a:solidFill>
                  <a:srgbClr val="FFFFFF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fld id="{4F30D22A-9C0A-405A-8E91-BC44790A487D}" type="datetimeFigureOut">
              <a:rPr lang="en-US" smtClean="0"/>
              <a:t>2/26/2018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891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blipFill dpi="0" rotWithShape="1">
          <a:blip r:embed="rId2">
            <a:alphaModFix amt="36000"/>
            <a:duotone>
              <a:schemeClr val="bg1">
                <a:shade val="90000"/>
                <a:satMod val="140000"/>
              </a:schemeClr>
              <a:schemeClr val="bg1">
                <a:satMod val="120000"/>
              </a:schemeClr>
            </a:duotone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DFE3E6"/>
              </a:clrFrom>
              <a:clrTo>
                <a:srgbClr val="DFE3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45"/>
          <a:stretch/>
        </p:blipFill>
        <p:spPr>
          <a:xfrm>
            <a:off x="10981764" y="5780335"/>
            <a:ext cx="1210235" cy="107766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77906" y="6589059"/>
            <a:ext cx="10721788" cy="80682"/>
          </a:xfrm>
          <a:prstGeom prst="rect">
            <a:avLst/>
          </a:prstGeom>
          <a:solidFill>
            <a:srgbClr val="EA8D1A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14322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空白">
    <p:bg>
      <p:bgPr>
        <a:blipFill dpi="0" rotWithShape="1">
          <a:blip r:embed="rId2">
            <a:alphaModFix amt="36000"/>
            <a:duotone>
              <a:schemeClr val="bg1">
                <a:shade val="90000"/>
                <a:satMod val="140000"/>
              </a:schemeClr>
              <a:schemeClr val="bg1">
                <a:satMod val="120000"/>
              </a:schemeClr>
            </a:duotone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DFE3E6"/>
              </a:clrFrom>
              <a:clrTo>
                <a:srgbClr val="DFE3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45"/>
          <a:stretch/>
        </p:blipFill>
        <p:spPr>
          <a:xfrm>
            <a:off x="151839" y="122484"/>
            <a:ext cx="1253022" cy="111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5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3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4F30D22A-9C0A-405A-8E91-BC44790A487D}" type="datetimeFigureOut">
              <a:rPr lang="en-US" smtClean="0"/>
              <a:t>2/26/2018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2" y="6248209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35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050" b="1">
                <a:solidFill>
                  <a:srgbClr val="FFFFFF"/>
                </a:solidFill>
              </a:defRPr>
            </a:lvl1pPr>
          </a:lstStyle>
          <a:p>
            <a:fld id="{CB7EFE10-2479-49A6-A368-EEEE1D94C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1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9" r:id="rId3"/>
  </p:sldLayoutIdLst>
  <p:txStyles>
    <p:titleStyle>
      <a:lvl1pPr algn="l" rtl="0" eaLnBrk="1" latinLnBrk="0" hangingPunct="1">
        <a:spcBef>
          <a:spcPct val="0"/>
        </a:spcBef>
        <a:buNone/>
        <a:defRPr sz="3300" kern="1200"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40030" indent="-240030" algn="l" rtl="0" eaLnBrk="1" latinLnBrk="0" hangingPunct="1">
        <a:spcBef>
          <a:spcPts val="525"/>
        </a:spcBef>
        <a:buClr>
          <a:schemeClr val="accent2"/>
        </a:buClr>
        <a:buSzPct val="60000"/>
        <a:buFont typeface="Wingdings"/>
        <a:buChar char="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205740" algn="l" rtl="0" eaLnBrk="1" latinLnBrk="0" hangingPunct="1">
        <a:spcBef>
          <a:spcPts val="413"/>
        </a:spcBef>
        <a:buClr>
          <a:schemeClr val="accent1"/>
        </a:buClr>
        <a:buSzPct val="70000"/>
        <a:buFont typeface="Wingdings 2"/>
        <a:buChar char="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1450" algn="l" rtl="0" eaLnBrk="1" latinLnBrk="0" hangingPunct="1">
        <a:spcBef>
          <a:spcPts val="375"/>
        </a:spcBef>
        <a:buClr>
          <a:schemeClr val="accent2"/>
        </a:buClr>
        <a:buSzPct val="75000"/>
        <a:buFont typeface="Wingdings"/>
        <a:buChar char=""/>
        <a:defRPr sz="17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-171450" algn="l" rtl="0" eaLnBrk="1" latinLnBrk="0" hangingPunct="1">
        <a:spcBef>
          <a:spcPts val="300"/>
        </a:spcBef>
        <a:buClr>
          <a:schemeClr val="accent3"/>
        </a:buClr>
        <a:buSzPct val="75000"/>
        <a:buFont typeface="Wingdings"/>
        <a:buChar char="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171450" algn="l" rtl="0" eaLnBrk="1" latinLnBrk="0" hangingPunct="1">
        <a:spcBef>
          <a:spcPts val="300"/>
        </a:spcBef>
        <a:buClr>
          <a:schemeClr val="accent4"/>
        </a:buClr>
        <a:buSzPct val="65000"/>
        <a:buFont typeface="Wingdings"/>
        <a:buChar char="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577340" indent="-17145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7145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17145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7145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724025" y="1914525"/>
            <a:ext cx="8543925" cy="18288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WEGMANS ITEM-X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6400" y="6134100"/>
            <a:ext cx="2222500" cy="533400"/>
          </a:xfrm>
        </p:spPr>
        <p:txBody>
          <a:bodyPr>
            <a:normAutofit/>
          </a:bodyPr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02 . 26 . 2018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149600" y="6134100"/>
            <a:ext cx="9042400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l" rtl="0" eaLnBrk="1" latinLnBrk="0" hangingPunct="1">
              <a:spcBef>
                <a:spcPts val="525"/>
              </a:spcBef>
              <a:buClr>
                <a:schemeClr val="accent2"/>
              </a:buClr>
              <a:buSzPct val="60000"/>
              <a:buFont typeface="Wingdings"/>
              <a:buNone/>
              <a:defRPr sz="2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2900" indent="0" algn="ctr" rtl="0" eaLnBrk="1" latinLnBrk="0" hangingPunct="1">
              <a:spcBef>
                <a:spcPts val="413"/>
              </a:spcBef>
              <a:buClr>
                <a:schemeClr val="accent1"/>
              </a:buClr>
              <a:buSzPct val="70000"/>
              <a:buFont typeface="Wingdings 2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rtl="0" eaLnBrk="1" latinLnBrk="0" hangingPunct="1">
              <a:spcBef>
                <a:spcPts val="375"/>
              </a:spcBef>
              <a:buClr>
                <a:schemeClr val="accent2"/>
              </a:buClr>
              <a:buSzPct val="75000"/>
              <a:buFont typeface="Wingdings"/>
              <a:buNone/>
              <a:defRPr sz="17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SzPct val="75000"/>
              <a:buFont typeface="Wingdings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rtl="0" eaLnBrk="1" latinLnBrk="0" hangingPunct="1">
              <a:spcBef>
                <a:spcPts val="300"/>
              </a:spcBef>
              <a:buClr>
                <a:schemeClr val="accent4"/>
              </a:buClr>
              <a:buSzPct val="65000"/>
              <a:buFont typeface="Wingdings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Team 1: Xiangyu Lin   |   Hongyi Zhu   |   Xuan Li   |   Yecheng Zhai   |   Linwei Zeng</a:t>
            </a:r>
          </a:p>
        </p:txBody>
      </p:sp>
    </p:spTree>
    <p:extLst>
      <p:ext uri="{BB962C8B-B14F-4D97-AF65-F5344CB8AC3E}">
        <p14:creationId xmlns:p14="http://schemas.microsoft.com/office/powerpoint/2010/main" val="4226637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0501" y="79903"/>
            <a:ext cx="5895974" cy="7143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SEGMENTATION METHOD &amp; KEYS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377" y="937500"/>
            <a:ext cx="7410449" cy="2401179"/>
            <a:chOff x="190501" y="794278"/>
            <a:chExt cx="7453307" cy="210502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21"/>
            <a:stretch/>
          </p:blipFill>
          <p:spPr>
            <a:xfrm>
              <a:off x="190501" y="794278"/>
              <a:ext cx="7453307" cy="2105024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  <p:sp>
          <p:nvSpPr>
            <p:cNvPr id="4" name="Rectangle 3"/>
            <p:cNvSpPr/>
            <p:nvPr/>
          </p:nvSpPr>
          <p:spPr>
            <a:xfrm>
              <a:off x="1421297" y="1846790"/>
              <a:ext cx="1093303" cy="447262"/>
            </a:xfrm>
            <a:prstGeom prst="rect">
              <a:avLst/>
            </a:prstGeom>
            <a:noFill/>
            <a:ln w="28575">
              <a:solidFill>
                <a:srgbClr val="DD80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284845" y="1846790"/>
              <a:ext cx="1093303" cy="447262"/>
            </a:xfrm>
            <a:prstGeom prst="rect">
              <a:avLst/>
            </a:prstGeom>
            <a:noFill/>
            <a:ln w="28575">
              <a:solidFill>
                <a:srgbClr val="DD80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706859" y="459843"/>
            <a:ext cx="42563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Keys in Demographic Information</a:t>
            </a:r>
          </a:p>
          <a:p>
            <a:pPr marL="517525" lvl="1" indent="-285750">
              <a:lnSpc>
                <a:spcPct val="15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DD80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Decile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Spend decile of the household compared to the total customer (1 &gt; 2 &gt; 3)</a:t>
            </a:r>
          </a:p>
          <a:p>
            <a:pPr marL="517525" lvl="1" indent="-285750">
              <a:lnSpc>
                <a:spcPct val="15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DD80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Number of people in household </a:t>
            </a:r>
          </a:p>
          <a:p>
            <a:pPr marL="517525" lvl="1" indent="-285750">
              <a:lnSpc>
                <a:spcPct val="15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7525" lvl="1" indent="-285750">
              <a:lnSpc>
                <a:spcPct val="15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7525" lvl="1" indent="-285750">
              <a:lnSpc>
                <a:spcPct val="15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7525" lvl="1" indent="-285750">
              <a:lnSpc>
                <a:spcPct val="15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7525" lvl="1" indent="-285750">
              <a:lnSpc>
                <a:spcPct val="15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12 demographic segmentation in total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774048"/>
              </p:ext>
            </p:extLst>
          </p:nvPr>
        </p:nvGraphicFramePr>
        <p:xfrm>
          <a:off x="8174103" y="2010102"/>
          <a:ext cx="3498576" cy="14570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749288">
                  <a:extLst>
                    <a:ext uri="{9D8B030D-6E8A-4147-A177-3AD203B41FA5}">
                      <a16:colId xmlns:a16="http://schemas.microsoft.com/office/drawing/2014/main" val="3773426001"/>
                    </a:ext>
                  </a:extLst>
                </a:gridCol>
                <a:gridCol w="1749288">
                  <a:extLst>
                    <a:ext uri="{9D8B030D-6E8A-4147-A177-3AD203B41FA5}">
                      <a16:colId xmlns:a16="http://schemas.microsoft.com/office/drawing/2014/main" val="1380450037"/>
                    </a:ext>
                  </a:extLst>
                </a:gridCol>
              </a:tblGrid>
              <a:tr h="2914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</a:t>
                      </a:r>
                      <a:r>
                        <a:rPr lang="en-US" sz="13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Household</a:t>
                      </a:r>
                      <a:endParaRPr lang="en-US" sz="1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Family</a:t>
                      </a:r>
                      <a:r>
                        <a:rPr lang="en-US" sz="13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Size</a:t>
                      </a:r>
                      <a:endParaRPr lang="en-US" sz="1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081012"/>
                  </a:ext>
                </a:extLst>
              </a:tr>
              <a:tr h="2914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–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Small 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139522"/>
                  </a:ext>
                </a:extLst>
              </a:tr>
              <a:tr h="2914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–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Medium 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833851"/>
                  </a:ext>
                </a:extLst>
              </a:tr>
              <a:tr h="2914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– 9</a:t>
                      </a:r>
                      <a:r>
                        <a:rPr lang="en-US" sz="13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Large 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15169"/>
                  </a:ext>
                </a:extLst>
              </a:tr>
              <a:tr h="2914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034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406079"/>
              </p:ext>
            </p:extLst>
          </p:nvPr>
        </p:nvGraphicFramePr>
        <p:xfrm>
          <a:off x="304800" y="4370645"/>
          <a:ext cx="11367879" cy="16916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519034">
                  <a:extLst>
                    <a:ext uri="{9D8B030D-6E8A-4147-A177-3AD203B41FA5}">
                      <a16:colId xmlns:a16="http://schemas.microsoft.com/office/drawing/2014/main" val="860620373"/>
                    </a:ext>
                  </a:extLst>
                </a:gridCol>
                <a:gridCol w="6848845">
                  <a:extLst>
                    <a:ext uri="{9D8B030D-6E8A-4147-A177-3AD203B41FA5}">
                      <a16:colId xmlns:a16="http://schemas.microsoft.com/office/drawing/2014/main" val="2403543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alculation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228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E1 &amp; E3 (will buy)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(Purchasing Data for E1: UNITS+UNITS_POST; E3: UNITS_POST)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854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E5 (will buy after raising awareness)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(Purchasing Data for E5: UNITS_POST)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58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altLang="zh-CN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E2 &amp; E4 &amp; E6 (more comfortable will buy)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(Purchasing Data for E2&amp;E4&amp;E6: UNITS_POST)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*Conditions: M=N-, FOLLOWUP=‘MORE’ &amp; ‘MORE’ in ‘NA’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2411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90501" y="3734635"/>
            <a:ext cx="55054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EA8D1A"/>
              </a:buClr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Segmentation within each Demographic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191017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0501" y="79903"/>
            <a:ext cx="5895974" cy="7143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“SIZE OF PRIZE” CALCULATION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520507"/>
              </p:ext>
            </p:extLst>
          </p:nvPr>
        </p:nvGraphicFramePr>
        <p:xfrm>
          <a:off x="403141" y="1223257"/>
          <a:ext cx="6011863" cy="48463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990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15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1842">
                <a:tc>
                  <a:txBody>
                    <a:bodyPr/>
                    <a:lstStyle>
                      <a:lvl1pPr marL="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Decile &amp; S</a:t>
                      </a:r>
                      <a:r>
                        <a:rPr lang="en-US" altLang="zh-C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ize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DD8047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 of E1-E6 </a:t>
                      </a:r>
                      <a:r>
                        <a:rPr lang="en-US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Units/wk/person</a:t>
                      </a:r>
                    </a:p>
                    <a:p>
                      <a:pPr algn="ctr"/>
                      <a:r>
                        <a:rPr lang="en-US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(Avgwksales)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DD8047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Population of</a:t>
                      </a:r>
                      <a:r>
                        <a:rPr lang="en-US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Segmentations of Custdat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DD8047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 of Segmentations’ population</a:t>
                      </a:r>
                    </a:p>
                  </a:txBody>
                  <a:tcPr>
                    <a:solidFill>
                      <a:srgbClr val="DD80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737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D1S1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hr-HR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0.0943</a:t>
                      </a:r>
                      <a:endParaRPr lang="hr-HR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b"/>
                      <a:r>
                        <a:rPr lang="is-I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4328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mr-IN" sz="1600" kern="1200" dirty="0">
                          <a:effectLst/>
                          <a:latin typeface="Calibri" panose="020F0502020204030204" pitchFamily="34" charset="0"/>
                        </a:rPr>
                        <a:t>23%</a:t>
                      </a:r>
                      <a:endParaRPr lang="mr-IN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25400" marB="254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737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D1S2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hr-HR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0.0935</a:t>
                      </a:r>
                      <a:endParaRPr lang="hr-HR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700" marR="127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b"/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3316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mr-IN" sz="1600" kern="1200" dirty="0">
                          <a:effectLst/>
                          <a:latin typeface="Calibri" panose="020F0502020204030204" pitchFamily="34" charset="0"/>
                        </a:rPr>
                        <a:t>18%</a:t>
                      </a:r>
                      <a:endParaRPr lang="mr-IN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25400" marB="254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737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D1S3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nb-NO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0.0844</a:t>
                      </a:r>
                      <a:endParaRPr lang="nb-NO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700" marR="127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b"/>
                      <a:r>
                        <a:rPr lang="cs-CZ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394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mr-IN" sz="1600" kern="1200">
                          <a:effectLst/>
                          <a:latin typeface="Calibri" panose="020F0502020204030204" pitchFamily="34" charset="0"/>
                        </a:rPr>
                        <a:t>2%</a:t>
                      </a:r>
                      <a:endParaRPr lang="mr-IN" sz="1600" kern="120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25400" marB="2540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737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D2S1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is-IS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0.0782</a:t>
                      </a:r>
                      <a:endParaRPr lang="is-IS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700" marR="127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b"/>
                      <a:r>
                        <a:rPr lang="is-I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3661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mr-IN" sz="1600" kern="1200">
                          <a:effectLst/>
                          <a:latin typeface="Calibri" panose="020F0502020204030204" pitchFamily="34" charset="0"/>
                        </a:rPr>
                        <a:t>19%</a:t>
                      </a:r>
                      <a:endParaRPr lang="mr-IN" sz="1600" kern="120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25400" marB="2540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737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D2S2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is-IS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0.0680</a:t>
                      </a:r>
                      <a:endParaRPr lang="is-IS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700" marR="127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b"/>
                      <a:r>
                        <a:rPr lang="cs-CZ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1890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mr-IN" sz="1600" kern="1200" dirty="0">
                          <a:effectLst/>
                          <a:latin typeface="Calibri" panose="020F0502020204030204" pitchFamily="34" charset="0"/>
                        </a:rPr>
                        <a:t>10%</a:t>
                      </a:r>
                      <a:endParaRPr lang="mr-IN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25400" marB="2540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737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D2S3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hr-HR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0.0309</a:t>
                      </a:r>
                      <a:endParaRPr lang="hr-HR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700" marR="127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b"/>
                      <a:r>
                        <a:rPr lang="fi-FI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182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mr-IN" sz="1600" kern="1200">
                          <a:effectLst/>
                          <a:latin typeface="Calibri" panose="020F0502020204030204" pitchFamily="34" charset="0"/>
                        </a:rPr>
                        <a:t>1%</a:t>
                      </a:r>
                      <a:endParaRPr lang="mr-IN" sz="1600" kern="120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25400" marB="2540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737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D3S1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is-IS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0.0537</a:t>
                      </a:r>
                      <a:endParaRPr lang="is-IS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700" marR="127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b"/>
                      <a:r>
                        <a:rPr lang="is-I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2783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mr-IN" sz="1600" kern="1200">
                          <a:effectLst/>
                          <a:latin typeface="Calibri" panose="020F0502020204030204" pitchFamily="34" charset="0"/>
                        </a:rPr>
                        <a:t>15%</a:t>
                      </a:r>
                      <a:endParaRPr lang="mr-IN" sz="1600" kern="120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25400" marB="2540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737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D3S2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is-IS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0.0613</a:t>
                      </a:r>
                      <a:endParaRPr lang="is-IS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700" marR="127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b"/>
                      <a:r>
                        <a:rPr lang="is-I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1413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mr-IN" sz="1600" kern="1200">
                          <a:effectLst/>
                          <a:latin typeface="Calibri" panose="020F0502020204030204" pitchFamily="34" charset="0"/>
                        </a:rPr>
                        <a:t>7%</a:t>
                      </a:r>
                      <a:endParaRPr lang="mr-IN" sz="1600" kern="120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25400" marB="2540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737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D3S3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nb-NO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0.0318</a:t>
                      </a:r>
                      <a:endParaRPr lang="nb-NO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700" marR="127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b"/>
                      <a:r>
                        <a:rPr lang="is-I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127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mr-IN" sz="1600" kern="1200" dirty="0">
                          <a:effectLst/>
                          <a:latin typeface="Calibri" panose="020F0502020204030204" pitchFamily="34" charset="0"/>
                        </a:rPr>
                        <a:t>1%</a:t>
                      </a:r>
                      <a:endParaRPr lang="mr-IN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25400" marB="2540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737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D1NA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nb-NO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0.1441</a:t>
                      </a:r>
                      <a:endParaRPr lang="nb-NO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700" marR="127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b"/>
                      <a:r>
                        <a:rPr lang="is-I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173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mr-IN" sz="1600" kern="1200" dirty="0">
                          <a:effectLst/>
                          <a:latin typeface="Calibri" panose="020F0502020204030204" pitchFamily="34" charset="0"/>
                        </a:rPr>
                        <a:t>1%</a:t>
                      </a:r>
                      <a:endParaRPr lang="mr-IN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25400" marB="2540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4737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D2NA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nb-NO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0.1276</a:t>
                      </a:r>
                      <a:endParaRPr lang="nb-NO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700" marR="127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b"/>
                      <a:r>
                        <a:rPr lang="is-I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259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mr-IN" sz="1600" kern="1200" dirty="0">
                          <a:effectLst/>
                          <a:latin typeface="Calibri" panose="020F0502020204030204" pitchFamily="34" charset="0"/>
                        </a:rPr>
                        <a:t>1%</a:t>
                      </a:r>
                      <a:endParaRPr lang="mr-IN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25400" marB="2540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737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D3NA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hr-HR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0.0956</a:t>
                      </a:r>
                      <a:endParaRPr lang="hr-HR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700" marR="127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b"/>
                      <a:r>
                        <a:rPr lang="is-I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324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mr-IN" sz="1600" kern="1200" dirty="0">
                          <a:effectLst/>
                          <a:latin typeface="Calibri" panose="020F0502020204030204" pitchFamily="34" charset="0"/>
                        </a:rPr>
                        <a:t>2%</a:t>
                      </a:r>
                      <a:endParaRPr lang="mr-IN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25400" marB="2540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D7A1594-5F09-154B-8FF4-F68EE21B3F3A}"/>
              </a:ext>
            </a:extLst>
          </p:cNvPr>
          <p:cNvSpPr/>
          <p:nvPr/>
        </p:nvSpPr>
        <p:spPr>
          <a:xfrm>
            <a:off x="6522781" y="1223257"/>
            <a:ext cx="5292899" cy="4770537"/>
          </a:xfrm>
          <a:prstGeom prst="rect">
            <a:avLst/>
          </a:prstGeom>
          <a:solidFill>
            <a:schemeClr val="accent2">
              <a:lumMod val="20000"/>
              <a:lumOff val="80000"/>
              <a:alpha val="44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Predict Size of Prize of Custdat: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Helvetica" charset="0"/>
              <a:cs typeface="Calibri" panose="020F0502020204030204" pitchFamily="34" charset="0"/>
            </a:endParaRPr>
          </a:p>
          <a:p>
            <a:r>
              <a:rPr lang="en-US" altLang="zh-CN" sz="2000" i="1" dirty="0">
                <a:solidFill>
                  <a:prstClr val="black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sum(Units/wk/person * segmentations’ population * 39%) </a:t>
            </a:r>
          </a:p>
          <a:p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=</a:t>
            </a:r>
            <a:r>
              <a:rPr lang="en-US" sz="2000" b="1" dirty="0">
                <a:solidFill>
                  <a:srgbClr val="EA8D1A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588.8</a:t>
            </a:r>
            <a:r>
              <a:rPr lang="en-US" sz="2000" b="1" dirty="0">
                <a:solidFill>
                  <a:prstClr val="black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units/week</a:t>
            </a:r>
          </a:p>
          <a:p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Helvetica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Actual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size:</a:t>
            </a:r>
          </a:p>
          <a:p>
            <a:r>
              <a:rPr lang="en-US" sz="20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Units/wk of insider + Total Units/wk of other top 30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=</a:t>
            </a:r>
            <a:r>
              <a:rPr lang="en-US" sz="2000" b="1" dirty="0">
                <a:solidFill>
                  <a:srgbClr val="EA8D1A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530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 units/week</a:t>
            </a:r>
          </a:p>
          <a:p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Helvetica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The prediction‘s error is </a:t>
            </a:r>
            <a:r>
              <a:rPr lang="en-US" u="sng" dirty="0">
                <a:solidFill>
                  <a:prstClr val="black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acceptable(+9.9%)</a:t>
            </a:r>
          </a:p>
          <a:p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Helvetica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Total Size of Prize for Households: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 pitchFamily="34" charset="0"/>
                <a:ea typeface="Cambria Math" charset="0"/>
                <a:cs typeface="Calibri" panose="020F0502020204030204" pitchFamily="34" charset="0"/>
              </a:rPr>
              <a:t>Sum(Units/wk/person * % segmentations’ population * 1.2M*39%)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=</a:t>
            </a:r>
            <a:r>
              <a:rPr lang="en-US" sz="2400" b="1" u="sng" dirty="0">
                <a:solidFill>
                  <a:prstClr val="black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37485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units/ week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416" y="717385"/>
            <a:ext cx="933917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SzPts val="4800"/>
            </a:pPr>
            <a:r>
              <a:rPr lang="en-US" sz="2400" dirty="0">
                <a:solidFill>
                  <a:srgbClr val="EA8D1A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  <a:sym typeface="Lato Hairline"/>
              </a:rPr>
              <a:t>Item-X’ s Size of Prize would be 37,485 units/week</a:t>
            </a:r>
          </a:p>
        </p:txBody>
      </p:sp>
    </p:spTree>
    <p:extLst>
      <p:ext uri="{BB962C8B-B14F-4D97-AF65-F5344CB8AC3E}">
        <p14:creationId xmlns:p14="http://schemas.microsoft.com/office/powerpoint/2010/main" val="71852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724025" y="1914525"/>
            <a:ext cx="8543925" cy="18288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Q &amp; 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6400" y="6134100"/>
            <a:ext cx="2222500" cy="533400"/>
          </a:xfrm>
        </p:spPr>
        <p:txBody>
          <a:bodyPr>
            <a:normAutofit/>
          </a:bodyPr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02 . 26 . 2018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149600" y="6134100"/>
            <a:ext cx="9042400" cy="533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l" rtl="0" eaLnBrk="1" latinLnBrk="0" hangingPunct="1">
              <a:spcBef>
                <a:spcPts val="525"/>
              </a:spcBef>
              <a:buClr>
                <a:schemeClr val="accent2"/>
              </a:buClr>
              <a:buSzPct val="60000"/>
              <a:buFont typeface="Wingdings"/>
              <a:buNone/>
              <a:defRPr sz="2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2900" indent="0" algn="ctr" rtl="0" eaLnBrk="1" latinLnBrk="0" hangingPunct="1">
              <a:spcBef>
                <a:spcPts val="413"/>
              </a:spcBef>
              <a:buClr>
                <a:schemeClr val="accent1"/>
              </a:buClr>
              <a:buSzPct val="70000"/>
              <a:buFont typeface="Wingdings 2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rtl="0" eaLnBrk="1" latinLnBrk="0" hangingPunct="1">
              <a:spcBef>
                <a:spcPts val="375"/>
              </a:spcBef>
              <a:buClr>
                <a:schemeClr val="accent2"/>
              </a:buClr>
              <a:buSzPct val="75000"/>
              <a:buFont typeface="Wingdings"/>
              <a:buNone/>
              <a:defRPr sz="17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SzPct val="75000"/>
              <a:buFont typeface="Wingdings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rtl="0" eaLnBrk="1" latinLnBrk="0" hangingPunct="1">
              <a:spcBef>
                <a:spcPts val="300"/>
              </a:spcBef>
              <a:buClr>
                <a:schemeClr val="accent4"/>
              </a:buClr>
              <a:buSzPct val="65000"/>
              <a:buFont typeface="Wingdings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Team 1: Xiangyu Lin   |   Hongyi Zhu   |   Xuan Li   |   Yecheng Zhai   |   Linwei Zeng</a:t>
            </a:r>
          </a:p>
        </p:txBody>
      </p:sp>
    </p:spTree>
    <p:extLst>
      <p:ext uri="{BB962C8B-B14F-4D97-AF65-F5344CB8AC3E}">
        <p14:creationId xmlns:p14="http://schemas.microsoft.com/office/powerpoint/2010/main" val="47152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>
            <a:off x="1428749" y="2745175"/>
            <a:ext cx="9796573" cy="987552"/>
          </a:xfrm>
          <a:custGeom>
            <a:avLst/>
            <a:gdLst>
              <a:gd name="connsiteX0" fmla="*/ 0 w 6692053"/>
              <a:gd name="connsiteY0" fmla="*/ 225823 h 1354666"/>
              <a:gd name="connsiteX1" fmla="*/ 225823 w 6692053"/>
              <a:gd name="connsiteY1" fmla="*/ 0 h 1354666"/>
              <a:gd name="connsiteX2" fmla="*/ 6466230 w 6692053"/>
              <a:gd name="connsiteY2" fmla="*/ 0 h 1354666"/>
              <a:gd name="connsiteX3" fmla="*/ 6692053 w 6692053"/>
              <a:gd name="connsiteY3" fmla="*/ 225823 h 1354666"/>
              <a:gd name="connsiteX4" fmla="*/ 6692053 w 6692053"/>
              <a:gd name="connsiteY4" fmla="*/ 1128843 h 1354666"/>
              <a:gd name="connsiteX5" fmla="*/ 6466230 w 6692053"/>
              <a:gd name="connsiteY5" fmla="*/ 1354666 h 1354666"/>
              <a:gd name="connsiteX6" fmla="*/ 225823 w 6692053"/>
              <a:gd name="connsiteY6" fmla="*/ 1354666 h 1354666"/>
              <a:gd name="connsiteX7" fmla="*/ 0 w 6692053"/>
              <a:gd name="connsiteY7" fmla="*/ 1128843 h 1354666"/>
              <a:gd name="connsiteX8" fmla="*/ 0 w 6692053"/>
              <a:gd name="connsiteY8" fmla="*/ 225823 h 135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92053" h="1354666">
                <a:moveTo>
                  <a:pt x="0" y="225823"/>
                </a:moveTo>
                <a:cubicBezTo>
                  <a:pt x="0" y="101104"/>
                  <a:pt x="101104" y="0"/>
                  <a:pt x="225823" y="0"/>
                </a:cubicBezTo>
                <a:lnTo>
                  <a:pt x="6466230" y="0"/>
                </a:lnTo>
                <a:cubicBezTo>
                  <a:pt x="6590949" y="0"/>
                  <a:pt x="6692053" y="101104"/>
                  <a:pt x="6692053" y="225823"/>
                </a:cubicBezTo>
                <a:lnTo>
                  <a:pt x="6692053" y="1128843"/>
                </a:lnTo>
                <a:cubicBezTo>
                  <a:pt x="6692053" y="1253562"/>
                  <a:pt x="6590949" y="1354666"/>
                  <a:pt x="6466230" y="1354666"/>
                </a:cubicBezTo>
                <a:lnTo>
                  <a:pt x="225823" y="1354666"/>
                </a:lnTo>
                <a:cubicBezTo>
                  <a:pt x="101104" y="1354666"/>
                  <a:pt x="0" y="1253562"/>
                  <a:pt x="0" y="1128843"/>
                </a:cubicBezTo>
                <a:lnTo>
                  <a:pt x="0" y="22582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6181" tIns="386181" rIns="386181" bIns="386181" numCol="1" spcCol="1270" anchor="ctr" anchorCtr="0">
            <a:noAutofit/>
          </a:bodyPr>
          <a:lstStyle/>
          <a:p>
            <a:pPr lvl="0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>
                <a:latin typeface="Calibri" panose="020F0502020204030204" pitchFamily="34" charset="0"/>
                <a:cs typeface="Calibri" panose="020F0502020204030204" pitchFamily="34" charset="0"/>
              </a:rPr>
              <a:t>Attribute “M” Analysis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57176" y="184678"/>
            <a:ext cx="2343149" cy="7143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</a:p>
        </p:txBody>
      </p:sp>
      <p:sp>
        <p:nvSpPr>
          <p:cNvPr id="20" name="Freeform 19"/>
          <p:cNvSpPr/>
          <p:nvPr/>
        </p:nvSpPr>
        <p:spPr>
          <a:xfrm>
            <a:off x="1428748" y="4330280"/>
            <a:ext cx="9796573" cy="987552"/>
          </a:xfrm>
          <a:custGeom>
            <a:avLst/>
            <a:gdLst>
              <a:gd name="connsiteX0" fmla="*/ 0 w 6692053"/>
              <a:gd name="connsiteY0" fmla="*/ 225823 h 1354666"/>
              <a:gd name="connsiteX1" fmla="*/ 225823 w 6692053"/>
              <a:gd name="connsiteY1" fmla="*/ 0 h 1354666"/>
              <a:gd name="connsiteX2" fmla="*/ 6466230 w 6692053"/>
              <a:gd name="connsiteY2" fmla="*/ 0 h 1354666"/>
              <a:gd name="connsiteX3" fmla="*/ 6692053 w 6692053"/>
              <a:gd name="connsiteY3" fmla="*/ 225823 h 1354666"/>
              <a:gd name="connsiteX4" fmla="*/ 6692053 w 6692053"/>
              <a:gd name="connsiteY4" fmla="*/ 1128843 h 1354666"/>
              <a:gd name="connsiteX5" fmla="*/ 6466230 w 6692053"/>
              <a:gd name="connsiteY5" fmla="*/ 1354666 h 1354666"/>
              <a:gd name="connsiteX6" fmla="*/ 225823 w 6692053"/>
              <a:gd name="connsiteY6" fmla="*/ 1354666 h 1354666"/>
              <a:gd name="connsiteX7" fmla="*/ 0 w 6692053"/>
              <a:gd name="connsiteY7" fmla="*/ 1128843 h 1354666"/>
              <a:gd name="connsiteX8" fmla="*/ 0 w 6692053"/>
              <a:gd name="connsiteY8" fmla="*/ 225823 h 135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92053" h="1354666">
                <a:moveTo>
                  <a:pt x="0" y="225823"/>
                </a:moveTo>
                <a:cubicBezTo>
                  <a:pt x="0" y="101104"/>
                  <a:pt x="101104" y="0"/>
                  <a:pt x="225823" y="0"/>
                </a:cubicBezTo>
                <a:lnTo>
                  <a:pt x="6466230" y="0"/>
                </a:lnTo>
                <a:cubicBezTo>
                  <a:pt x="6590949" y="0"/>
                  <a:pt x="6692053" y="101104"/>
                  <a:pt x="6692053" y="225823"/>
                </a:cubicBezTo>
                <a:lnTo>
                  <a:pt x="6692053" y="1128843"/>
                </a:lnTo>
                <a:cubicBezTo>
                  <a:pt x="6692053" y="1253562"/>
                  <a:pt x="6590949" y="1354666"/>
                  <a:pt x="6466230" y="1354666"/>
                </a:cubicBezTo>
                <a:lnTo>
                  <a:pt x="225823" y="1354666"/>
                </a:lnTo>
                <a:cubicBezTo>
                  <a:pt x="101104" y="1354666"/>
                  <a:pt x="0" y="1253562"/>
                  <a:pt x="0" y="1128843"/>
                </a:cubicBezTo>
                <a:lnTo>
                  <a:pt x="0" y="22582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90000"/>
              <a:hueOff val="-438163"/>
              <a:satOff val="-3224"/>
              <a:lumOff val="30050"/>
              <a:alphaOff val="-50000"/>
            </a:schemeClr>
          </a:fillRef>
          <a:effectRef idx="0">
            <a:schemeClr val="accent2">
              <a:shade val="90000"/>
              <a:hueOff val="-438163"/>
              <a:satOff val="-3224"/>
              <a:lumOff val="30050"/>
              <a:alphaOff val="-50000"/>
            </a:schemeClr>
          </a:effectRef>
          <a:fontRef idx="minor">
            <a:schemeClr val="lt1"/>
          </a:fontRef>
        </p:style>
        <p:txBody>
          <a:bodyPr spcFirstLastPara="0" vert="horz" wrap="square" lIns="386181" tIns="386181" rIns="386181" bIns="386181" numCol="1" spcCol="1270" anchor="ctr" anchorCtr="0">
            <a:noAutofit/>
          </a:bodyPr>
          <a:lstStyle/>
          <a:p>
            <a:pPr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“Size of Prize” Calculation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6" y="1160196"/>
            <a:ext cx="987426" cy="987426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428748" y="1160196"/>
            <a:ext cx="9796573" cy="987552"/>
          </a:xfrm>
          <a:custGeom>
            <a:avLst/>
            <a:gdLst>
              <a:gd name="connsiteX0" fmla="*/ 0 w 6692053"/>
              <a:gd name="connsiteY0" fmla="*/ 225823 h 1354666"/>
              <a:gd name="connsiteX1" fmla="*/ 225823 w 6692053"/>
              <a:gd name="connsiteY1" fmla="*/ 0 h 1354666"/>
              <a:gd name="connsiteX2" fmla="*/ 6466230 w 6692053"/>
              <a:gd name="connsiteY2" fmla="*/ 0 h 1354666"/>
              <a:gd name="connsiteX3" fmla="*/ 6692053 w 6692053"/>
              <a:gd name="connsiteY3" fmla="*/ 225823 h 1354666"/>
              <a:gd name="connsiteX4" fmla="*/ 6692053 w 6692053"/>
              <a:gd name="connsiteY4" fmla="*/ 1128843 h 1354666"/>
              <a:gd name="connsiteX5" fmla="*/ 6466230 w 6692053"/>
              <a:gd name="connsiteY5" fmla="*/ 1354666 h 1354666"/>
              <a:gd name="connsiteX6" fmla="*/ 225823 w 6692053"/>
              <a:gd name="connsiteY6" fmla="*/ 1354666 h 1354666"/>
              <a:gd name="connsiteX7" fmla="*/ 0 w 6692053"/>
              <a:gd name="connsiteY7" fmla="*/ 1128843 h 1354666"/>
              <a:gd name="connsiteX8" fmla="*/ 0 w 6692053"/>
              <a:gd name="connsiteY8" fmla="*/ 225823 h 135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92053" h="1354666">
                <a:moveTo>
                  <a:pt x="0" y="225823"/>
                </a:moveTo>
                <a:cubicBezTo>
                  <a:pt x="0" y="101104"/>
                  <a:pt x="101104" y="0"/>
                  <a:pt x="225823" y="0"/>
                </a:cubicBezTo>
                <a:lnTo>
                  <a:pt x="6466230" y="0"/>
                </a:lnTo>
                <a:cubicBezTo>
                  <a:pt x="6590949" y="0"/>
                  <a:pt x="6692053" y="101104"/>
                  <a:pt x="6692053" y="225823"/>
                </a:cubicBezTo>
                <a:lnTo>
                  <a:pt x="6692053" y="1128843"/>
                </a:lnTo>
                <a:cubicBezTo>
                  <a:pt x="6692053" y="1253562"/>
                  <a:pt x="6590949" y="1354666"/>
                  <a:pt x="6466230" y="1354666"/>
                </a:cubicBezTo>
                <a:lnTo>
                  <a:pt x="225823" y="1354666"/>
                </a:lnTo>
                <a:cubicBezTo>
                  <a:pt x="101104" y="1354666"/>
                  <a:pt x="0" y="1253562"/>
                  <a:pt x="0" y="1128843"/>
                </a:cubicBezTo>
                <a:lnTo>
                  <a:pt x="0" y="225823"/>
                </a:lnTo>
                <a:close/>
              </a:path>
            </a:pathLst>
          </a:custGeom>
          <a:solidFill>
            <a:srgbClr val="E3986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6181" tIns="386181" rIns="386181" bIns="386181" numCol="1" spcCol="1270" anchor="ctr" anchorCtr="0">
            <a:noAutofit/>
          </a:bodyPr>
          <a:lstStyle/>
          <a:p>
            <a:pPr lvl="0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dirty="0"/>
              <a:t>Summary, Conclusion &amp; Managerial Recommendation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6" y="2745175"/>
            <a:ext cx="987552" cy="987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50" y="4330280"/>
            <a:ext cx="987552" cy="98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14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0501" y="79903"/>
            <a:ext cx="5895974" cy="7143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SUMMARY &amp; 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31A31-C00B-4CE3-A800-160EF1408C7C}"/>
              </a:ext>
            </a:extLst>
          </p:cNvPr>
          <p:cNvSpPr txBox="1"/>
          <p:nvPr/>
        </p:nvSpPr>
        <p:spPr>
          <a:xfrm>
            <a:off x="259365" y="794278"/>
            <a:ext cx="5758245" cy="5293757"/>
          </a:xfrm>
          <a:prstGeom prst="rect">
            <a:avLst/>
          </a:prstGeom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altLang="zh-CN" sz="2000" b="1" dirty="0">
                <a:solidFill>
                  <a:srgbClr val="DD80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 “M” Analysis</a:t>
            </a:r>
          </a:p>
          <a:p>
            <a:pPr marL="285750" indent="-285750">
              <a:lnSpc>
                <a:spcPct val="13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Attribute “M” is NOT the major barrier for customers to buy Item-X; attribute “C” is.</a:t>
            </a:r>
          </a:p>
          <a:p>
            <a:pPr marL="285750" indent="-285750">
              <a:lnSpc>
                <a:spcPct val="13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66% of those who have a concern will never purchase.</a:t>
            </a:r>
          </a:p>
          <a:p>
            <a:pPr marL="285750" indent="-285750">
              <a:lnSpc>
                <a:spcPct val="13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26% customers will be persuaded by using a marketing message.</a:t>
            </a:r>
          </a:p>
          <a:p>
            <a:pPr marL="285750" indent="-285750">
              <a:lnSpc>
                <a:spcPct val="13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3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altLang="zh-CN" sz="2000" b="1" dirty="0">
                <a:solidFill>
                  <a:srgbClr val="DD80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“Size of prize”</a:t>
            </a:r>
          </a:p>
          <a:p>
            <a:pPr marL="285750" indent="-285750">
              <a:lnSpc>
                <a:spcPct val="13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If we can raise awareness of its existence, 51% of customers will be expected to try the Item-X.</a:t>
            </a:r>
          </a:p>
          <a:p>
            <a:pPr marL="285750" indent="-285750">
              <a:lnSpc>
                <a:spcPct val="13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Item-X’ s “Size of Prize” would be 37,485 units/week.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ACBE8E-81AF-430D-A558-9B21B4601D41}"/>
              </a:ext>
            </a:extLst>
          </p:cNvPr>
          <p:cNvSpPr txBox="1">
            <a:spLocks/>
          </p:cNvSpPr>
          <p:nvPr/>
        </p:nvSpPr>
        <p:spPr>
          <a:xfrm>
            <a:off x="6475956" y="79903"/>
            <a:ext cx="5895974" cy="7143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cap="all" dirty="0">
                <a:latin typeface="Calibri" panose="020F0502020204030204" pitchFamily="34" charset="0"/>
                <a:cs typeface="Calibri" panose="020F0502020204030204" pitchFamily="34" charset="0"/>
              </a:rPr>
              <a:t>Managerial Recommendation</a:t>
            </a:r>
            <a:endParaRPr lang="en-US" sz="3000" cap="al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C7C72-7236-4F5D-951F-16A6EB273ED9}"/>
              </a:ext>
            </a:extLst>
          </p:cNvPr>
          <p:cNvSpPr txBox="1"/>
          <p:nvPr/>
        </p:nvSpPr>
        <p:spPr>
          <a:xfrm>
            <a:off x="6355366" y="794278"/>
            <a:ext cx="5500520" cy="5693866"/>
          </a:xfrm>
          <a:prstGeom prst="rect">
            <a:avLst/>
          </a:prstGeom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Raise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customer awareness of the existence of Item-X through marketing methods, to attracted 51% more customers to try Item-X.</a:t>
            </a:r>
          </a:p>
          <a:p>
            <a:pPr marL="285750" indent="-285750">
              <a:lnSpc>
                <a:spcPct val="13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3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Send out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marketing message of attribute “M” when conducting marketing campaign, to persuade 26% customers who have concern on attribute “M”.</a:t>
            </a:r>
          </a:p>
          <a:p>
            <a:pPr marL="285750" indent="-285750">
              <a:lnSpc>
                <a:spcPct val="13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3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Improve or change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attribute “C” for Item-X, since it is the major barrier for customers to buy Item-X, with 18% customers have concern on it.</a:t>
            </a:r>
          </a:p>
          <a:p>
            <a:pPr marL="285750" indent="-285750">
              <a:lnSpc>
                <a:spcPct val="13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3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52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70623" y="67869"/>
            <a:ext cx="5895974" cy="7143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ATTRIBUTE “M” ≠ MAJOR BARRIER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3707579"/>
              </p:ext>
            </p:extLst>
          </p:nvPr>
        </p:nvGraphicFramePr>
        <p:xfrm>
          <a:off x="170622" y="1100138"/>
          <a:ext cx="3501265" cy="3195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8428" y="4853978"/>
            <a:ext cx="1101633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D8047"/>
              </a:buClr>
              <a:buFont typeface="Wingdings" panose="05000000000000000000" pitchFamily="2" charset="2"/>
              <a:buChar char="§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7%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Consumers in the sample has a concern with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“M”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lnSpc>
                <a:spcPct val="120000"/>
              </a:lnSpc>
              <a:buClr>
                <a:srgbClr val="DD8047"/>
              </a:buClr>
              <a:buFont typeface="Wingdings" panose="05000000000000000000" pitchFamily="2" charset="2"/>
              <a:buChar char="§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18%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customers have concern with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“C”.</a:t>
            </a:r>
          </a:p>
          <a:p>
            <a:pPr marL="285750" indent="-285750">
              <a:lnSpc>
                <a:spcPct val="120000"/>
              </a:lnSpc>
              <a:buClr>
                <a:srgbClr val="DD8047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those respondents who didn’t purchase Item-X, attribute “C” is their major concern!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55697" y="782094"/>
            <a:ext cx="1679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% of respondents who have concerns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80728" y="4466106"/>
            <a:ext cx="1011272" cy="311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Attribute</a:t>
            </a: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1625195"/>
              </p:ext>
            </p:extLst>
          </p:nvPr>
        </p:nvGraphicFramePr>
        <p:xfrm>
          <a:off x="3810000" y="857250"/>
          <a:ext cx="7577138" cy="394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91868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C43BC7-E434-4C2C-94D1-64EAF20C29ED}"/>
              </a:ext>
            </a:extLst>
          </p:cNvPr>
          <p:cNvSpPr txBox="1"/>
          <p:nvPr/>
        </p:nvSpPr>
        <p:spPr>
          <a:xfrm>
            <a:off x="452697" y="3855370"/>
            <a:ext cx="8509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*We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only use data from households who exist in both survey data and insider data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 response = didn’t receive message in survey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837A00-2AD1-412D-B9AA-C3875B87BCB4}"/>
              </a:ext>
            </a:extLst>
          </p:cNvPr>
          <p:cNvSpPr/>
          <p:nvPr/>
        </p:nvSpPr>
        <p:spPr>
          <a:xfrm>
            <a:off x="452698" y="4648748"/>
            <a:ext cx="10771195" cy="1384995"/>
          </a:xfrm>
          <a:prstGeom prst="rect">
            <a:avLst/>
          </a:prstGeom>
          <a:solidFill>
            <a:srgbClr val="F6E8DF">
              <a:alpha val="54000"/>
            </a:srgbClr>
          </a:solidFill>
        </p:spPr>
        <p:txBody>
          <a:bodyPr wrap="square" rtlCol="0">
            <a:spAutoFit/>
          </a:bodyPr>
          <a:lstStyle/>
          <a:p>
            <a:pPr marL="228600" lvl="1">
              <a:lnSpc>
                <a:spcPct val="150000"/>
              </a:lnSpc>
              <a:buClr>
                <a:srgbClr val="EA8D1A"/>
              </a:buClr>
            </a:pPr>
            <a:r>
              <a:rPr lang="en-US" sz="2000" b="1" dirty="0">
                <a:solidFill>
                  <a:srgbClr val="DD80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Conclusion: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-228600">
              <a:lnSpc>
                <a:spcPct val="15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66% of those who have a concern will never purchase.</a:t>
            </a:r>
          </a:p>
          <a:p>
            <a:pPr lvl="1" indent="-228600">
              <a:lnSpc>
                <a:spcPct val="15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26% customers will be persuaded by using a marketing message.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EEBE09-3404-482A-A481-32B4FD206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388915"/>
              </p:ext>
            </p:extLst>
          </p:nvPr>
        </p:nvGraphicFramePr>
        <p:xfrm>
          <a:off x="452697" y="782244"/>
          <a:ext cx="10771196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69944">
                  <a:extLst>
                    <a:ext uri="{9D8B030D-6E8A-4147-A177-3AD203B41FA5}">
                      <a16:colId xmlns:a16="http://schemas.microsoft.com/office/drawing/2014/main" val="2460299832"/>
                    </a:ext>
                  </a:extLst>
                </a:gridCol>
                <a:gridCol w="904971">
                  <a:extLst>
                    <a:ext uri="{9D8B030D-6E8A-4147-A177-3AD203B41FA5}">
                      <a16:colId xmlns:a16="http://schemas.microsoft.com/office/drawing/2014/main" val="1600514926"/>
                    </a:ext>
                  </a:extLst>
                </a:gridCol>
                <a:gridCol w="904971">
                  <a:extLst>
                    <a:ext uri="{9D8B030D-6E8A-4147-A177-3AD203B41FA5}">
                      <a16:colId xmlns:a16="http://schemas.microsoft.com/office/drawing/2014/main" val="3948409990"/>
                    </a:ext>
                  </a:extLst>
                </a:gridCol>
                <a:gridCol w="658877">
                  <a:extLst>
                    <a:ext uri="{9D8B030D-6E8A-4147-A177-3AD203B41FA5}">
                      <a16:colId xmlns:a16="http://schemas.microsoft.com/office/drawing/2014/main" val="1103448151"/>
                    </a:ext>
                  </a:extLst>
                </a:gridCol>
                <a:gridCol w="2495115">
                  <a:extLst>
                    <a:ext uri="{9D8B030D-6E8A-4147-A177-3AD203B41FA5}">
                      <a16:colId xmlns:a16="http://schemas.microsoft.com/office/drawing/2014/main" val="326250393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275597204"/>
                    </a:ext>
                  </a:extLst>
                </a:gridCol>
                <a:gridCol w="3432443">
                  <a:extLst>
                    <a:ext uri="{9D8B030D-6E8A-4147-A177-3AD203B41FA5}">
                      <a16:colId xmlns:a16="http://schemas.microsoft.com/office/drawing/2014/main" val="3773625376"/>
                    </a:ext>
                  </a:extLst>
                </a:gridCol>
              </a:tblGrid>
              <a:tr h="445029">
                <a:tc>
                  <a:txBody>
                    <a:bodyPr/>
                    <a:lstStyle/>
                    <a:p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Response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Calculation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9090380"/>
                  </a:ext>
                </a:extLst>
              </a:tr>
              <a:tr h="25783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Respondents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628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635774"/>
                  </a:ext>
                </a:extLst>
              </a:tr>
              <a:tr h="25783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Respondents who didn’t buy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251*</a:t>
                      </a:r>
                    </a:p>
                    <a:p>
                      <a:pPr algn="ctr"/>
                      <a:r>
                        <a:rPr lang="en-US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(226+24)/(628-251) </a:t>
                      </a:r>
                    </a:p>
                    <a:p>
                      <a:pPr algn="ctr"/>
                      <a:r>
                        <a:rPr lang="en-US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</a:t>
                      </a:r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Never purchase rate </a:t>
                      </a: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</a:t>
                      </a:r>
                    </a:p>
                    <a:p>
                      <a:pPr algn="ctr"/>
                      <a:r>
                        <a:rPr lang="zh-CN" alt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（</a:t>
                      </a: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226+24+166.4)/628 = </a:t>
                      </a:r>
                      <a:r>
                        <a:rPr lang="en-US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66%</a:t>
                      </a:r>
                    </a:p>
                    <a:p>
                      <a:pPr algn="ctr"/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8354042"/>
                  </a:ext>
                </a:extLst>
              </a:tr>
              <a:tr h="25783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Respondents who are persuaded and bought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251*</a:t>
                      </a:r>
                    </a:p>
                    <a:p>
                      <a:pPr algn="ctr"/>
                      <a:r>
                        <a:rPr lang="en-US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99/(628-251)</a:t>
                      </a:r>
                    </a:p>
                    <a:p>
                      <a:pPr algn="ctr"/>
                      <a:r>
                        <a:rPr lang="en-US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</a:t>
                      </a:r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Persuasion rate </a:t>
                      </a:r>
                      <a:r>
                        <a:rPr lang="en-US" sz="1800" dirty="0"/>
                        <a:t>=</a:t>
                      </a:r>
                    </a:p>
                    <a:p>
                      <a:pPr algn="ctr"/>
                      <a:r>
                        <a:rPr lang="en-US" sz="1800" dirty="0"/>
                        <a:t>(99+65.9)/628 </a:t>
                      </a:r>
                      <a:r>
                        <a:rPr lang="en-US" sz="1800" b="0" dirty="0"/>
                        <a:t>=</a:t>
                      </a:r>
                      <a:r>
                        <a:rPr lang="en-US" sz="1800" b="1" dirty="0"/>
                        <a:t> 26%</a:t>
                      </a:r>
                    </a:p>
                    <a:p>
                      <a:pPr algn="ctr"/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1331221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D9154DC6-0742-4567-BB7F-F92AC1FC2CB5}"/>
              </a:ext>
            </a:extLst>
          </p:cNvPr>
          <p:cNvSpPr txBox="1">
            <a:spLocks/>
          </p:cNvSpPr>
          <p:nvPr/>
        </p:nvSpPr>
        <p:spPr>
          <a:xfrm>
            <a:off x="170623" y="67869"/>
            <a:ext cx="5895974" cy="7143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ATTRIBUTE “M” ≠ MAJOR BARRIER</a:t>
            </a:r>
          </a:p>
        </p:txBody>
      </p:sp>
    </p:spTree>
    <p:extLst>
      <p:ext uri="{BB962C8B-B14F-4D97-AF65-F5344CB8AC3E}">
        <p14:creationId xmlns:p14="http://schemas.microsoft.com/office/powerpoint/2010/main" val="3629905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9F3795-C00D-C54D-BB24-7D39F8CD9FA0}"/>
              </a:ext>
            </a:extLst>
          </p:cNvPr>
          <p:cNvSpPr/>
          <p:nvPr/>
        </p:nvSpPr>
        <p:spPr>
          <a:xfrm>
            <a:off x="190500" y="854267"/>
            <a:ext cx="5467349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D8047"/>
              </a:buClr>
              <a:buFont typeface="Wingdings" panose="05000000000000000000" pitchFamily="2" charset="2"/>
              <a:buChar char="§"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‘Survey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data’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alone,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we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consider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E3+E5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are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people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who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will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buy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item-X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buy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raising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awareness.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altLang="zh-CN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7A1594-5F09-154B-8FF4-F68EE21B3F3A}"/>
              </a:ext>
            </a:extLst>
          </p:cNvPr>
          <p:cNvSpPr/>
          <p:nvPr/>
        </p:nvSpPr>
        <p:spPr>
          <a:xfrm>
            <a:off x="6896503" y="794278"/>
            <a:ext cx="5164669" cy="1508105"/>
          </a:xfrm>
          <a:prstGeom prst="rect">
            <a:avLst/>
          </a:prstGeom>
          <a:solidFill>
            <a:srgbClr val="FEF3DD">
              <a:alpha val="44000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Result</a:t>
            </a:r>
            <a:r>
              <a:rPr lang="zh-CN" alt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by</a:t>
            </a:r>
            <a:r>
              <a:rPr lang="zh-CN" alt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using</a:t>
            </a:r>
            <a:r>
              <a:rPr lang="zh-CN" alt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survey</a:t>
            </a:r>
            <a:r>
              <a:rPr lang="zh-CN" alt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data</a:t>
            </a:r>
            <a:r>
              <a:rPr lang="zh-CN" alt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only:</a:t>
            </a:r>
          </a:p>
          <a:p>
            <a:r>
              <a:rPr lang="en-US" altLang="zh-CN" sz="3600" b="1" dirty="0">
                <a:latin typeface="Calibri" charset="0"/>
                <a:ea typeface="Calibri" charset="0"/>
                <a:cs typeface="Calibri" charset="0"/>
              </a:rPr>
              <a:t>(E3+E5)/(E3+E4+E5+E6)</a:t>
            </a:r>
          </a:p>
          <a:p>
            <a:r>
              <a:rPr lang="en-US" altLang="zh-CN" sz="3600" b="1" dirty="0">
                <a:latin typeface="Calibri" charset="0"/>
                <a:ea typeface="Calibri" charset="0"/>
                <a:cs typeface="Calibri" charset="0"/>
              </a:rPr>
              <a:t>=56.4%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9F3795-C00D-C54D-BB24-7D39F8CD9FA0}"/>
              </a:ext>
            </a:extLst>
          </p:cNvPr>
          <p:cNvSpPr/>
          <p:nvPr/>
        </p:nvSpPr>
        <p:spPr>
          <a:xfrm>
            <a:off x="190500" y="1914002"/>
            <a:ext cx="5467349" cy="1399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D8047"/>
              </a:buClr>
              <a:buFont typeface="Wingdings" panose="05000000000000000000" pitchFamily="2" charset="2"/>
              <a:buChar char="§"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After checking insider transaction data, we predict number of people who will buy X by selecting people who bought T0 before and fall in endpoints of E3, E4, E5 and E6.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7A1594-5F09-154B-8FF4-F68EE21B3F3A}"/>
              </a:ext>
            </a:extLst>
          </p:cNvPr>
          <p:cNvSpPr/>
          <p:nvPr/>
        </p:nvSpPr>
        <p:spPr>
          <a:xfrm>
            <a:off x="6896500" y="2539704"/>
            <a:ext cx="5164669" cy="954107"/>
          </a:xfrm>
          <a:prstGeom prst="rect">
            <a:avLst/>
          </a:prstGeom>
          <a:solidFill>
            <a:srgbClr val="FEF3DD">
              <a:alpha val="44000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Result</a:t>
            </a:r>
            <a:r>
              <a:rPr lang="zh-CN" alt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by</a:t>
            </a:r>
            <a:r>
              <a:rPr lang="zh-CN" alt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using</a:t>
            </a:r>
            <a:r>
              <a:rPr lang="zh-CN" alt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insider transaction</a:t>
            </a:r>
            <a:r>
              <a:rPr lang="zh-CN" alt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data</a:t>
            </a:r>
            <a:r>
              <a:rPr lang="zh-CN" alt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only:</a:t>
            </a:r>
          </a:p>
          <a:p>
            <a:r>
              <a:rPr lang="en-US" altLang="zh-CN" sz="3600" b="1" dirty="0">
                <a:latin typeface="Calibri" charset="0"/>
                <a:ea typeface="Calibri" charset="0"/>
                <a:cs typeface="Calibri" charset="0"/>
              </a:rPr>
              <a:t>415/829=50.06%*</a:t>
            </a:r>
          </a:p>
        </p:txBody>
      </p:sp>
      <p:graphicFrame>
        <p:nvGraphicFramePr>
          <p:cNvPr id="7" name="Shape 176">
            <a:extLst>
              <a:ext uri="{FF2B5EF4-FFF2-40B4-BE49-F238E27FC236}">
                <a16:creationId xmlns:a16="http://schemas.microsoft.com/office/drawing/2014/main" id="{708FF5CA-99E8-FB4D-8CCF-9AE8F06F4D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9098312"/>
              </p:ext>
            </p:extLst>
          </p:nvPr>
        </p:nvGraphicFramePr>
        <p:xfrm>
          <a:off x="535727" y="4649885"/>
          <a:ext cx="4776893" cy="682564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248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9837">
                <a:tc gridSpan="4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Roboto Slab"/>
                        </a:rPr>
                        <a:t>                            </a:t>
                      </a:r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Roboto Slab"/>
                        </a:rPr>
                        <a:t>Survey</a:t>
                      </a:r>
                      <a:r>
                        <a:rPr lang="zh-CN" alt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Roboto Slab"/>
                        </a:rPr>
                        <a:t> </a:t>
                      </a:r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Roboto Slab"/>
                        </a:rPr>
                        <a:t>Data</a:t>
                      </a:r>
                      <a:r>
                        <a:rPr lang="zh-CN" alt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Roboto Slab"/>
                        </a:rPr>
                        <a:t>            </a:t>
                      </a:r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Roboto Slab"/>
                        </a:rPr>
                        <a:t>Insiders</a:t>
                      </a:r>
                      <a:r>
                        <a:rPr lang="zh-CN" alt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Roboto Slab"/>
                        </a:rPr>
                        <a:t>              </a:t>
                      </a:r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Roboto Slab"/>
                        </a:rPr>
                        <a:t>Weight</a:t>
                      </a:r>
                      <a:endParaRPr sz="14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  <a:sym typeface="Roboto Slab"/>
                      </a:endParaRPr>
                    </a:p>
                  </a:txBody>
                  <a:tcPr marL="63961" marR="63961" marT="63961" marB="63961" anchor="ctr"/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81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Roboto Slab"/>
                        </a:rPr>
                        <a:t>E3+E4+E5+E6</a:t>
                      </a:r>
                      <a:endParaRPr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  <a:sym typeface="Roboto Slab"/>
                      </a:endParaRPr>
                    </a:p>
                  </a:txBody>
                  <a:tcPr marL="63961" marR="63961" marT="63961" marB="63961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0.63</a:t>
                      </a:r>
                      <a:endParaRPr sz="1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63961" marR="63961" marT="63961" marB="6396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0.62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</a:endParaRPr>
                    </a:p>
                  </a:txBody>
                  <a:tcPr marL="63961" marR="63961" marT="63961" marB="6396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×1.016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charset="0"/>
                        <a:cs typeface="Calibri" panose="020F0502020204030204" pitchFamily="34" charset="0"/>
                      </a:endParaRPr>
                    </a:p>
                  </a:txBody>
                  <a:tcPr marL="63961" marR="63961" marT="63961" marB="6396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D7A1594-5F09-154B-8FF4-F68EE21B3F3A}"/>
              </a:ext>
            </a:extLst>
          </p:cNvPr>
          <p:cNvSpPr/>
          <p:nvPr/>
        </p:nvSpPr>
        <p:spPr>
          <a:xfrm>
            <a:off x="6896500" y="3778591"/>
            <a:ext cx="5164669" cy="1261884"/>
          </a:xfrm>
          <a:prstGeom prst="rect">
            <a:avLst/>
          </a:prstGeom>
          <a:solidFill>
            <a:srgbClr val="FEF3DD">
              <a:alpha val="44000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Result</a:t>
            </a:r>
            <a:r>
              <a:rPr lang="zh-CN" alt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by</a:t>
            </a:r>
            <a:r>
              <a:rPr lang="zh-CN" alt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reweighting data between survey and insider transaction data: </a:t>
            </a:r>
          </a:p>
          <a:p>
            <a:r>
              <a:rPr lang="en-US" altLang="zh-CN" sz="3600" b="1" dirty="0">
                <a:latin typeface="Calibri" charset="0"/>
                <a:ea typeface="Calibri" charset="0"/>
                <a:cs typeface="Calibri" charset="0"/>
              </a:rPr>
              <a:t>415/829*1.016=50.87%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6467C5-3E37-3F4D-B38B-3F028343BAD7}"/>
              </a:ext>
            </a:extLst>
          </p:cNvPr>
          <p:cNvSpPr/>
          <p:nvPr/>
        </p:nvSpPr>
        <p:spPr>
          <a:xfrm>
            <a:off x="376344" y="5945274"/>
            <a:ext cx="103881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*Note: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There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are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829 people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who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have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an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endpoints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E3,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E4,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E5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or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E6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and Alternative is ‘’T0’ appearing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in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transaction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data.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Among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these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people,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414 have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bought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T0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before and 415 haven’t.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9F3795-C00D-C54D-BB24-7D39F8CD9FA0}"/>
              </a:ext>
            </a:extLst>
          </p:cNvPr>
          <p:cNvSpPr/>
          <p:nvPr/>
        </p:nvSpPr>
        <p:spPr>
          <a:xfrm>
            <a:off x="190501" y="3616349"/>
            <a:ext cx="5467348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D8047"/>
              </a:buClr>
              <a:buFont typeface="Wingdings" panose="05000000000000000000" pitchFamily="2" charset="2"/>
              <a:buChar char="§"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After checking insider transaction data and survey data, we reweight the result.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90500" y="79903"/>
            <a:ext cx="7981950" cy="714375"/>
          </a:xfrm>
          <a:prstGeom prst="rect">
            <a:avLst/>
          </a:prstGeom>
        </p:spPr>
        <p:txBody>
          <a:bodyPr vert="horz" anchor="ctr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50.87% CUSTOMERS WILL TRY ITEM-X WHEN AWARE</a:t>
            </a:r>
          </a:p>
        </p:txBody>
      </p:sp>
    </p:spTree>
    <p:extLst>
      <p:ext uri="{BB962C8B-B14F-4D97-AF65-F5344CB8AC3E}">
        <p14:creationId xmlns:p14="http://schemas.microsoft.com/office/powerpoint/2010/main" val="389423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0500" y="79903"/>
            <a:ext cx="7124699" cy="714375"/>
          </a:xfrm>
          <a:prstGeom prst="rect">
            <a:avLst/>
          </a:prstGeom>
        </p:spPr>
        <p:txBody>
          <a:bodyPr vert="horz" anchor="ctr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CALCULATION FLOWCHART FOR SIZE OF PRIZE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18134766"/>
              </p:ext>
            </p:extLst>
          </p:nvPr>
        </p:nvGraphicFramePr>
        <p:xfrm>
          <a:off x="457743" y="1116640"/>
          <a:ext cx="11158538" cy="356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E98D93A-B9EB-AF44-AC99-80A1BEC88FDE}"/>
              </a:ext>
            </a:extLst>
          </p:cNvPr>
          <p:cNvSpPr/>
          <p:nvPr/>
        </p:nvSpPr>
        <p:spPr>
          <a:xfrm>
            <a:off x="190501" y="583240"/>
            <a:ext cx="9214909" cy="496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Helvetica Neue" panose="02000503000000020004" pitchFamily="2" charset="0"/>
              </a:rPr>
              <a:t>Calculate size of prize by </a:t>
            </a:r>
            <a:r>
              <a:rPr lang="en-US" altLang="zh-CN" sz="2000" b="1" dirty="0">
                <a:latin typeface="Helvetica Neue" panose="02000503000000020004" pitchFamily="2" charset="0"/>
              </a:rPr>
              <a:t>total # of customer * AVG(units/person/week)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743" y="4176073"/>
                <a:ext cx="11734257" cy="2740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rgbClr val="DD8047"/>
                  </a:buClr>
                </a:pPr>
                <a:r>
                  <a:rPr lang="en-US" b="1" dirty="0">
                    <a:solidFill>
                      <a:srgbClr val="DD804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</a:t>
                </a:r>
              </a:p>
              <a:p>
                <a:pPr marL="285750" indent="-285750">
                  <a:lnSpc>
                    <a:spcPct val="120000"/>
                  </a:lnSpc>
                  <a:buClr>
                    <a:srgbClr val="DD8047"/>
                  </a:buClr>
                  <a:buFont typeface="Wingdings" panose="05000000000000000000" pitchFamily="2" charset="2"/>
                  <a:buChar char="§"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Size of Prize</a:t>
                </a:r>
                <a:r>
                  <a:rPr lang="en-US" altLang="zh-CN" sz="20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=Purchased Customer% *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hu-HU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hu-HU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hu-HU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hu-HU" altLang="zh-CN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4</m:t>
                            </m:r>
                          </m:sup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𝐴𝑣𝑔𝑤𝑘𝑠𝑎𝑙𝑒𝑠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𝐷𝑖𝑆𝑗</m:t>
                                </m:r>
                              </m:e>
                            </m:d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∗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𝑃𝑜𝑝𝑢𝑙𝑎𝑡𝑖𝑜𝑛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%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𝐷𝑖𝑆𝑗</m:t>
                                </m:r>
                              </m:e>
                            </m:d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∗1.2 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𝑀𝑖𝑙𝑙𝑖𝑜𝑛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sz="2000" i="1" dirty="0">
                  <a:solidFill>
                    <a:srgbClr val="00638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Clr>
                    <a:srgbClr val="DD8047"/>
                  </a:buClr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Notes</a:t>
                </a:r>
              </a:p>
              <a:p>
                <a:pPr marL="576263" lvl="1" indent="-288925">
                  <a:lnSpc>
                    <a:spcPct val="120000"/>
                  </a:lnSpc>
                  <a:buClr>
                    <a:srgbClr val="DD8047"/>
                  </a:buClr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Purchased Customer: clients who has previous transaction records for T0, the value is 39%;</a:t>
                </a:r>
              </a:p>
              <a:p>
                <a:pPr marL="576263" lvl="1" indent="-288925">
                  <a:lnSpc>
                    <a:spcPct val="120000"/>
                  </a:lnSpc>
                  <a:buClr>
                    <a:srgbClr val="DD8047"/>
                  </a:buClr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Di: Decile in Custdat, whose values are ‘1’, ‘2’, and ‘3’;</a:t>
                </a:r>
              </a:p>
              <a:p>
                <a:pPr marL="576263" lvl="1" indent="-288925">
                  <a:lnSpc>
                    <a:spcPct val="120000"/>
                  </a:lnSpc>
                  <a:buClr>
                    <a:srgbClr val="DD8047"/>
                  </a:buClr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Sj: HH_Size in Custdat, whose values are:</a:t>
                </a:r>
              </a:p>
              <a:p>
                <a:pPr marL="287338" lvl="1">
                  <a:lnSpc>
                    <a:spcPct val="120000"/>
                  </a:lnSpc>
                  <a:buClr>
                    <a:srgbClr val="DD8047"/>
                  </a:buClr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‘1’ (representing values of 1 to 3), ‘2’ (representing values of 4 to 6), ‘3’ (representing values of 7 to 9) and ‘NA’.</a:t>
                </a:r>
              </a:p>
              <a:p>
                <a:pPr marL="576263" lvl="1" indent="-288925">
                  <a:lnSpc>
                    <a:spcPct val="120000"/>
                  </a:lnSpc>
                  <a:buClr>
                    <a:srgbClr val="DD8047"/>
                  </a:buClr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Avgwksales: units/person/week in each segmentations.</a:t>
                </a:r>
              </a:p>
              <a:p>
                <a:pPr marL="576263" lvl="1" indent="-288925">
                  <a:lnSpc>
                    <a:spcPct val="120000"/>
                  </a:lnSpc>
                  <a:buClr>
                    <a:srgbClr val="DD8047"/>
                  </a:buClr>
                  <a:buFont typeface="Wingdings" panose="05000000000000000000" pitchFamily="2" charset="2"/>
                  <a:buChar char="§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43" y="4176073"/>
                <a:ext cx="11734257" cy="2740430"/>
              </a:xfrm>
              <a:prstGeom prst="rect">
                <a:avLst/>
              </a:prstGeom>
              <a:blipFill rotWithShape="0">
                <a:blip r:embed="rId8"/>
                <a:stretch>
                  <a:fillRect l="-46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473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0501" y="79903"/>
            <a:ext cx="5895974" cy="7143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ASSUMPTIONS &amp; LIMITATION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3554" y="4239379"/>
            <a:ext cx="11125835" cy="2077492"/>
          </a:xfrm>
          <a:prstGeom prst="rect">
            <a:avLst/>
          </a:prstGeom>
          <a:solidFill>
            <a:schemeClr val="accent2">
              <a:lumMod val="20000"/>
              <a:lumOff val="8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EA8D1A"/>
              </a:buClr>
            </a:pPr>
            <a:r>
              <a:rPr lang="en-US" b="1" dirty="0">
                <a:solidFill>
                  <a:srgbClr val="DD80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Limitation:</a:t>
            </a:r>
          </a:p>
          <a:p>
            <a:pPr marL="285750" indent="-285750">
              <a:lnSpc>
                <a:spcPct val="12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We neglect </a:t>
            </a:r>
            <a:r>
              <a:rPr lang="en-US" altLang="zh-CN" sz="1700" dirty="0">
                <a:latin typeface="Calibri" panose="020F0502020204030204" pitchFamily="34" charset="0"/>
                <a:cs typeface="Calibri" panose="020F0502020204030204" pitchFamily="34" charset="0"/>
              </a:rPr>
              <a:t>other demographic characteristics’ influence</a:t>
            </a:r>
          </a:p>
          <a:p>
            <a:pPr marL="285750" indent="-285750">
              <a:lnSpc>
                <a:spcPct val="12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altLang="zh-CN" sz="1700" dirty="0">
                <a:latin typeface="Calibri" panose="020F0502020204030204" pitchFamily="34" charset="0"/>
                <a:cs typeface="Calibri" panose="020F0502020204030204" pitchFamily="34" charset="0"/>
              </a:rPr>
              <a:t>The endpoint distribution and non-purchasers’ percentage in actual population might be different from survey sample</a:t>
            </a:r>
          </a:p>
          <a:p>
            <a:pPr marL="285750" indent="-285750">
              <a:lnSpc>
                <a:spcPct val="12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altLang="zh-CN" sz="1700" dirty="0">
                <a:latin typeface="Calibri" panose="020F0502020204030204" pitchFamily="34" charset="0"/>
                <a:cs typeface="Calibri" panose="020F0502020204030204" pitchFamily="34" charset="0"/>
              </a:rPr>
              <a:t>Peoples’ behaviors and attitudes might be different</a:t>
            </a:r>
          </a:p>
          <a:p>
            <a:pPr marL="571500" lvl="1" indent="-285750">
              <a:lnSpc>
                <a:spcPct val="12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altLang="zh-CN" sz="1700" dirty="0">
                <a:latin typeface="Calibri" panose="020F0502020204030204" pitchFamily="34" charset="0"/>
                <a:cs typeface="Calibri" panose="020F0502020204030204" pitchFamily="34" charset="0"/>
              </a:rPr>
              <a:t>E.g. Endpoint E3/E4/E5/E6 -&gt;past Item-X consumption record</a:t>
            </a:r>
          </a:p>
          <a:p>
            <a:pPr marL="285750" indent="-285750">
              <a:lnSpc>
                <a:spcPct val="12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altLang="zh-CN" sz="1700" dirty="0">
                <a:latin typeface="Calibri" panose="020F0502020204030204" pitchFamily="34" charset="0"/>
                <a:cs typeface="Calibri" panose="020F0502020204030204" pitchFamily="34" charset="0"/>
              </a:rPr>
              <a:t>Follow-up questions’ non-respondents’ attitudes are ambiguous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555" y="699028"/>
            <a:ext cx="11125835" cy="3333220"/>
            <a:chOff x="629285" y="1111686"/>
            <a:chExt cx="11125835" cy="3333220"/>
          </a:xfrm>
        </p:grpSpPr>
        <p:sp>
          <p:nvSpPr>
            <p:cNvPr id="4" name="TextBox 3"/>
            <p:cNvSpPr txBox="1"/>
            <p:nvPr/>
          </p:nvSpPr>
          <p:spPr>
            <a:xfrm>
              <a:off x="629285" y="1111686"/>
              <a:ext cx="11125835" cy="333322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75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Clr>
                  <a:srgbClr val="EA8D1A"/>
                </a:buClr>
              </a:pPr>
              <a:r>
                <a:rPr lang="en-US" b="1" dirty="0">
                  <a:solidFill>
                    <a:srgbClr val="DD804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Assumption:</a:t>
              </a:r>
            </a:p>
            <a:p>
              <a:pPr marL="285750" indent="-285750">
                <a:lnSpc>
                  <a:spcPct val="120000"/>
                </a:lnSpc>
                <a:buClr>
                  <a:srgbClr val="EA8D1A"/>
                </a:buClr>
                <a:buFont typeface="Wingdings" panose="05000000000000000000" pitchFamily="2" charset="2"/>
                <a:buChar char="§"/>
              </a:pPr>
              <a:r>
                <a:rPr lang="en-US" sz="1700" dirty="0">
                  <a:latin typeface="Calibri" panose="020F0502020204030204" pitchFamily="34" charset="0"/>
                  <a:cs typeface="Calibri" panose="020F0502020204030204" pitchFamily="34" charset="0"/>
                </a:rPr>
                <a:t>In population, for each segment, endpoint percentage equals to sample segments’ endpoint percentage</a:t>
              </a:r>
            </a:p>
            <a:p>
              <a:pPr marL="285750" indent="-285750">
                <a:lnSpc>
                  <a:spcPct val="120000"/>
                </a:lnSpc>
                <a:buClr>
                  <a:srgbClr val="EA8D1A"/>
                </a:buClr>
                <a:buFont typeface="Wingdings" panose="05000000000000000000" pitchFamily="2" charset="2"/>
                <a:buChar char="§"/>
              </a:pPr>
              <a:r>
                <a:rPr lang="en-US" sz="1700" dirty="0">
                  <a:latin typeface="Calibri" panose="020F0502020204030204" pitchFamily="34" charset="0"/>
                  <a:cs typeface="Calibri" panose="020F0502020204030204" pitchFamily="34" charset="0"/>
                </a:rPr>
                <a:t>People’s behaviors and attitudes are consistent</a:t>
              </a:r>
            </a:p>
            <a:p>
              <a:pPr marL="285750" indent="-285750">
                <a:lnSpc>
                  <a:spcPct val="120000"/>
                </a:lnSpc>
                <a:buClr>
                  <a:srgbClr val="EA8D1A"/>
                </a:buClr>
                <a:buFont typeface="Wingdings" panose="05000000000000000000" pitchFamily="2" charset="2"/>
                <a:buChar char="§"/>
              </a:pPr>
              <a:endParaRPr lang="en-US" sz="17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120000"/>
                </a:lnSpc>
                <a:buClr>
                  <a:srgbClr val="EA8D1A"/>
                </a:buClr>
                <a:buFont typeface="Wingdings" panose="05000000000000000000" pitchFamily="2" charset="2"/>
                <a:buChar char="§"/>
              </a:pPr>
              <a:endParaRPr lang="en-US" sz="17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20000"/>
                </a:lnSpc>
                <a:buClr>
                  <a:srgbClr val="EA8D1A"/>
                </a:buClr>
              </a:pPr>
              <a:endParaRPr lang="en-US" sz="17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20000"/>
                </a:lnSpc>
                <a:buClr>
                  <a:srgbClr val="EA8D1A"/>
                </a:buClr>
              </a:pPr>
              <a:endParaRPr lang="en-US" sz="17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20000"/>
                </a:lnSpc>
                <a:buClr>
                  <a:srgbClr val="EA8D1A"/>
                </a:buClr>
              </a:pPr>
              <a:endParaRPr lang="en-US" sz="17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120000"/>
                </a:lnSpc>
                <a:buClr>
                  <a:srgbClr val="EA8D1A"/>
                </a:buClr>
                <a:buFont typeface="Wingdings" panose="05000000000000000000" pitchFamily="2" charset="2"/>
                <a:buChar char="§"/>
              </a:pPr>
              <a:r>
                <a:rPr lang="en-US" sz="1700" dirty="0">
                  <a:latin typeface="Calibri" panose="020F0502020204030204" pitchFamily="34" charset="0"/>
                  <a:cs typeface="Calibri" panose="020F0502020204030204" pitchFamily="34" charset="0"/>
                </a:rPr>
                <a:t>Only decile and family size determine customers’ Item – X consumption.</a:t>
              </a:r>
            </a:p>
            <a:p>
              <a:pPr marL="285750" indent="-285750">
                <a:lnSpc>
                  <a:spcPct val="120000"/>
                </a:lnSpc>
                <a:buClr>
                  <a:srgbClr val="EA8D1A"/>
                </a:buClr>
                <a:buFont typeface="Wingdings" panose="05000000000000000000" pitchFamily="2" charset="2"/>
                <a:buChar char="§"/>
              </a:pPr>
              <a:r>
                <a:rPr lang="en-US" sz="1700" dirty="0">
                  <a:latin typeface="Calibri" panose="020F0502020204030204" pitchFamily="34" charset="0"/>
                  <a:cs typeface="Calibri" panose="020F0502020204030204" pitchFamily="34" charset="0"/>
                </a:rPr>
                <a:t>The percentage of non-purchasers will be the same for the survey group and the population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921112" y="2216657"/>
              <a:ext cx="2446655" cy="1090097"/>
              <a:chOff x="2091530" y="5080587"/>
              <a:chExt cx="2446655" cy="1090097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2091530" y="5080587"/>
                <a:ext cx="802640" cy="782320"/>
              </a:xfrm>
              <a:prstGeom prst="ellipse">
                <a:avLst/>
              </a:prstGeom>
              <a:solidFill>
                <a:srgbClr val="EA8D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E1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914807" y="5080587"/>
                <a:ext cx="802640" cy="782320"/>
              </a:xfrm>
              <a:prstGeom prst="ellipse">
                <a:avLst/>
              </a:prstGeom>
              <a:solidFill>
                <a:srgbClr val="EA8D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E3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3735545" y="5080587"/>
                <a:ext cx="802640" cy="782320"/>
              </a:xfrm>
              <a:prstGeom prst="ellipse">
                <a:avLst/>
              </a:prstGeom>
              <a:solidFill>
                <a:srgbClr val="EA8D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E5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750935" y="5862907"/>
                <a:ext cx="11300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Purchase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048057" y="2216657"/>
              <a:ext cx="4278948" cy="1633002"/>
              <a:chOff x="4563268" y="5080587"/>
              <a:chExt cx="4278948" cy="1633002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77193" y="5080587"/>
                <a:ext cx="802640" cy="782320"/>
              </a:xfrm>
              <a:prstGeom prst="ellipse">
                <a:avLst/>
              </a:prstGeom>
              <a:solidFill>
                <a:srgbClr val="EA8D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E2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301423" y="5080587"/>
                <a:ext cx="802640" cy="782320"/>
              </a:xfrm>
              <a:prstGeom prst="ellipse">
                <a:avLst/>
              </a:prstGeom>
              <a:solidFill>
                <a:srgbClr val="EA8D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E4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125653" y="5080587"/>
                <a:ext cx="802640" cy="782320"/>
              </a:xfrm>
              <a:prstGeom prst="ellipse">
                <a:avLst/>
              </a:prstGeom>
              <a:solidFill>
                <a:srgbClr val="EA8D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E6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563268" y="5862907"/>
                <a:ext cx="4278948" cy="850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 change/Less comfortable: not purchase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More comfortable: purchase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 respond: based on above projection </a:t>
                </a:r>
              </a:p>
            </p:txBody>
          </p:sp>
        </p:grpSp>
      </p:grpSp>
      <p:sp>
        <p:nvSpPr>
          <p:cNvPr id="17" name="Title 1"/>
          <p:cNvSpPr txBox="1">
            <a:spLocks/>
          </p:cNvSpPr>
          <p:nvPr/>
        </p:nvSpPr>
        <p:spPr>
          <a:xfrm>
            <a:off x="8580277" y="5467101"/>
            <a:ext cx="1935323" cy="7143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Accuracy↓</a:t>
            </a:r>
          </a:p>
        </p:txBody>
      </p:sp>
    </p:spTree>
    <p:extLst>
      <p:ext uri="{BB962C8B-B14F-4D97-AF65-F5344CB8AC3E}">
        <p14:creationId xmlns:p14="http://schemas.microsoft.com/office/powerpoint/2010/main" val="1228664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0501" y="79903"/>
            <a:ext cx="5895974" cy="7143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DATA PREPARATION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DA8A0DB-CD2F-684E-AB07-143F83302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445800"/>
              </p:ext>
            </p:extLst>
          </p:nvPr>
        </p:nvGraphicFramePr>
        <p:xfrm>
          <a:off x="190501" y="971993"/>
          <a:ext cx="6502400" cy="767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9160600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133120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143955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7210866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Survey</a:t>
                      </a:r>
                      <a:r>
                        <a:rPr lang="zh-CN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(1)</a:t>
                      </a:r>
                      <a:endParaRPr lang="en-US"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Helvetica Neue" panose="02000503000000020004" pitchFamily="2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570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endParaRPr lang="en-US" dirty="0">
                        <a:solidFill>
                          <a:srgbClr val="006386"/>
                        </a:solidFill>
                        <a:latin typeface="Calibri" panose="020F0502020204030204" pitchFamily="34" charset="0"/>
                        <a:ea typeface="Helvetica Neue" panose="02000503000000020004" pitchFamily="2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ENDPOINT</a:t>
                      </a:r>
                      <a:endParaRPr lang="en-US" dirty="0">
                        <a:solidFill>
                          <a:srgbClr val="006386"/>
                        </a:solidFill>
                        <a:latin typeface="Calibri" panose="020F0502020204030204" pitchFamily="34" charset="0"/>
                        <a:ea typeface="Helvetica Neue" panose="02000503000000020004" pitchFamily="2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  <a:endParaRPr lang="en-US" dirty="0">
                        <a:solidFill>
                          <a:srgbClr val="006386"/>
                        </a:solidFill>
                        <a:latin typeface="Calibri" panose="020F0502020204030204" pitchFamily="34" charset="0"/>
                        <a:ea typeface="Helvetica Neue" panose="02000503000000020004" pitchFamily="2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FOLLOWUP</a:t>
                      </a:r>
                      <a:endParaRPr lang="en-US" dirty="0">
                        <a:solidFill>
                          <a:srgbClr val="006386"/>
                        </a:solidFill>
                        <a:latin typeface="Calibri" panose="020F0502020204030204" pitchFamily="34" charset="0"/>
                        <a:ea typeface="Helvetica Neue" panose="02000503000000020004" pitchFamily="2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36431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FB2AF3-E4E5-894A-BE60-A3B521CC9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838562"/>
              </p:ext>
            </p:extLst>
          </p:nvPr>
        </p:nvGraphicFramePr>
        <p:xfrm>
          <a:off x="190502" y="2204602"/>
          <a:ext cx="6502399" cy="767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64312">
                  <a:extLst>
                    <a:ext uri="{9D8B030D-6E8A-4147-A177-3AD203B41FA5}">
                      <a16:colId xmlns:a16="http://schemas.microsoft.com/office/drawing/2014/main" val="2916060021"/>
                    </a:ext>
                  </a:extLst>
                </a:gridCol>
                <a:gridCol w="1718085">
                  <a:extLst>
                    <a:ext uri="{9D8B030D-6E8A-4147-A177-3AD203B41FA5}">
                      <a16:colId xmlns:a16="http://schemas.microsoft.com/office/drawing/2014/main" val="3713312074"/>
                    </a:ext>
                  </a:extLst>
                </a:gridCol>
                <a:gridCol w="1660001">
                  <a:extLst>
                    <a:ext uri="{9D8B030D-6E8A-4147-A177-3AD203B41FA5}">
                      <a16:colId xmlns:a16="http://schemas.microsoft.com/office/drawing/2014/main" val="1072108668"/>
                    </a:ext>
                  </a:extLst>
                </a:gridCol>
                <a:gridCol w="1660001">
                  <a:extLst>
                    <a:ext uri="{9D8B030D-6E8A-4147-A177-3AD203B41FA5}">
                      <a16:colId xmlns:a16="http://schemas.microsoft.com/office/drawing/2014/main" val="229369416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altLang="zh-CN" sz="20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Insider</a:t>
                      </a:r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0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Transaction</a:t>
                      </a:r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0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Data (2)</a:t>
                      </a:r>
                      <a:endParaRPr lang="en-US" sz="20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570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endParaRPr lang="en-US" dirty="0">
                        <a:solidFill>
                          <a:srgbClr val="006386"/>
                        </a:solidFill>
                        <a:latin typeface="Calibri" panose="020F0502020204030204" pitchFamily="34" charset="0"/>
                        <a:ea typeface="Helvetica Neue" panose="02000503000000020004" pitchFamily="2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ALTERNATIVE</a:t>
                      </a:r>
                      <a:endParaRPr lang="en-US" dirty="0">
                        <a:solidFill>
                          <a:srgbClr val="006386"/>
                        </a:solidFill>
                        <a:latin typeface="Calibri" panose="020F0502020204030204" pitchFamily="34" charset="0"/>
                        <a:ea typeface="Helvetica Neue" panose="02000503000000020004" pitchFamily="2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UNITS</a:t>
                      </a:r>
                      <a:endParaRPr lang="en-US" dirty="0">
                        <a:solidFill>
                          <a:srgbClr val="006386"/>
                        </a:solidFill>
                        <a:latin typeface="Calibri" panose="020F0502020204030204" pitchFamily="34" charset="0"/>
                        <a:ea typeface="Helvetica Neue" panose="02000503000000020004" pitchFamily="2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UNITS_POST</a:t>
                      </a:r>
                      <a:endParaRPr lang="en-US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36431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FB2AF3-E4E5-894A-BE60-A3B521CC9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469215"/>
              </p:ext>
            </p:extLst>
          </p:nvPr>
        </p:nvGraphicFramePr>
        <p:xfrm>
          <a:off x="190502" y="3446145"/>
          <a:ext cx="6502399" cy="767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64312">
                  <a:extLst>
                    <a:ext uri="{9D8B030D-6E8A-4147-A177-3AD203B41FA5}">
                      <a16:colId xmlns:a16="http://schemas.microsoft.com/office/drawing/2014/main" val="2916060021"/>
                    </a:ext>
                  </a:extLst>
                </a:gridCol>
                <a:gridCol w="1718085">
                  <a:extLst>
                    <a:ext uri="{9D8B030D-6E8A-4147-A177-3AD203B41FA5}">
                      <a16:colId xmlns:a16="http://schemas.microsoft.com/office/drawing/2014/main" val="3713312074"/>
                    </a:ext>
                  </a:extLst>
                </a:gridCol>
                <a:gridCol w="1660001">
                  <a:extLst>
                    <a:ext uri="{9D8B030D-6E8A-4147-A177-3AD203B41FA5}">
                      <a16:colId xmlns:a16="http://schemas.microsoft.com/office/drawing/2014/main" val="1072108668"/>
                    </a:ext>
                  </a:extLst>
                </a:gridCol>
                <a:gridCol w="1660001">
                  <a:extLst>
                    <a:ext uri="{9D8B030D-6E8A-4147-A177-3AD203B41FA5}">
                      <a16:colId xmlns:a16="http://schemas.microsoft.com/office/drawing/2014/main" val="229369416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altLang="zh-CN" sz="20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Top30 Data</a:t>
                      </a:r>
                      <a:r>
                        <a:rPr lang="en-US" altLang="zh-CN" sz="2000" b="1" kern="1200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(3)</a:t>
                      </a:r>
                      <a:endParaRPr lang="en-US" sz="20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570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HH</a:t>
                      </a:r>
                      <a:endParaRPr lang="en-US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ALTERNATIVE</a:t>
                      </a:r>
                      <a:endParaRPr lang="en-US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UNITS</a:t>
                      </a:r>
                      <a:endParaRPr lang="en-US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UNITS_POST</a:t>
                      </a:r>
                      <a:endParaRPr lang="en-US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36431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FB2AF3-E4E5-894A-BE60-A3B521CC9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358838"/>
              </p:ext>
            </p:extLst>
          </p:nvPr>
        </p:nvGraphicFramePr>
        <p:xfrm>
          <a:off x="190501" y="4560688"/>
          <a:ext cx="6502400" cy="1859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66287">
                  <a:extLst>
                    <a:ext uri="{9D8B030D-6E8A-4147-A177-3AD203B41FA5}">
                      <a16:colId xmlns:a16="http://schemas.microsoft.com/office/drawing/2014/main" val="2916060021"/>
                    </a:ext>
                  </a:extLst>
                </a:gridCol>
                <a:gridCol w="2307054">
                  <a:extLst>
                    <a:ext uri="{9D8B030D-6E8A-4147-A177-3AD203B41FA5}">
                      <a16:colId xmlns:a16="http://schemas.microsoft.com/office/drawing/2014/main" val="3713312074"/>
                    </a:ext>
                  </a:extLst>
                </a:gridCol>
                <a:gridCol w="2229059">
                  <a:extLst>
                    <a:ext uri="{9D8B030D-6E8A-4147-A177-3AD203B41FA5}">
                      <a16:colId xmlns:a16="http://schemas.microsoft.com/office/drawing/2014/main" val="107210866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Loyalty Card Data (4)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570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HH</a:t>
                      </a:r>
                      <a:endParaRPr lang="en-US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DECILE</a:t>
                      </a:r>
                      <a:endParaRPr lang="en-US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SIZE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 </a:t>
                      </a:r>
                      <a:r>
                        <a:rPr lang="en-US" altLang="zh-CN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– 3 Small (1)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 </a:t>
                      </a:r>
                      <a:r>
                        <a:rPr lang="en-US" altLang="zh-CN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– 6 Medium (2)</a:t>
                      </a:r>
                      <a:endParaRPr lang="en-US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7 </a:t>
                      </a:r>
                      <a:r>
                        <a:rPr lang="en-US" altLang="zh-CN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– 9 Large (3)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NA (NA)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36431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58000" y="794278"/>
            <a:ext cx="48514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DF1: </a:t>
            </a:r>
          </a:p>
          <a:p>
            <a:pPr lvl="1" indent="-228600">
              <a:lnSpc>
                <a:spcPct val="15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Aggregated units, post questionnaire units in insider data by HH &amp; Alternative</a:t>
            </a:r>
          </a:p>
          <a:p>
            <a:pPr lvl="1" indent="-228600">
              <a:lnSpc>
                <a:spcPct val="15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Merge the aggregation results above with the survey data and loyalty card data (1 + 2 + 4)</a:t>
            </a:r>
          </a:p>
          <a:p>
            <a:pPr marL="285750" indent="-285750">
              <a:lnSpc>
                <a:spcPct val="15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DF2: </a:t>
            </a:r>
          </a:p>
          <a:p>
            <a:pPr lvl="1" indent="-228600">
              <a:lnSpc>
                <a:spcPct val="15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Aggregated units, post questionnaire units in Top30 data by HH &amp; Alternative</a:t>
            </a:r>
          </a:p>
          <a:p>
            <a:pPr lvl="1" indent="-228600">
              <a:lnSpc>
                <a:spcPct val="150000"/>
              </a:lnSpc>
              <a:buClr>
                <a:srgbClr val="EA8D1A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Merge the aggregation results above with the loyalty card data (3+ 4)</a:t>
            </a:r>
          </a:p>
        </p:txBody>
      </p:sp>
    </p:spTree>
    <p:extLst>
      <p:ext uri="{BB962C8B-B14F-4D97-AF65-F5344CB8AC3E}">
        <p14:creationId xmlns:p14="http://schemas.microsoft.com/office/powerpoint/2010/main" val="6691083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5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F7915"/>
      </a:hlink>
      <a:folHlink>
        <a:srgbClr val="996600"/>
      </a:folHlink>
    </a:clrScheme>
    <a:fontScheme name="中性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中性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5" id="{788E4C67-9C85-445A-87BF-F2908A967E8E}" vid="{F7357708-2AB1-4627-815F-B03D3C845E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Theme5</Template>
  <TotalTime>392</TotalTime>
  <Words>1458</Words>
  <Application>Microsoft Office PowerPoint</Application>
  <PresentationFormat>Widescreen</PresentationFormat>
  <Paragraphs>262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DengXian</vt:lpstr>
      <vt:lpstr>Helvetica Neue</vt:lpstr>
      <vt:lpstr>Lato Hairline</vt:lpstr>
      <vt:lpstr>Roboto</vt:lpstr>
      <vt:lpstr>Roboto Slab</vt:lpstr>
      <vt:lpstr>华文仿宋</vt:lpstr>
      <vt:lpstr>Calibri</vt:lpstr>
      <vt:lpstr>Cambria Math</vt:lpstr>
      <vt:lpstr>Helvetica</vt:lpstr>
      <vt:lpstr>Tw Cen MT</vt:lpstr>
      <vt:lpstr>Wingdings</vt:lpstr>
      <vt:lpstr>Wingdings 2</vt:lpstr>
      <vt:lpstr>Theme5</vt:lpstr>
      <vt:lpstr>WEGMANS ITEM-X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LINWEI ZENG</dc:creator>
  <cp:lastModifiedBy>Alice Lin</cp:lastModifiedBy>
  <cp:revision>78</cp:revision>
  <dcterms:created xsi:type="dcterms:W3CDTF">2018-02-26T01:56:03Z</dcterms:created>
  <dcterms:modified xsi:type="dcterms:W3CDTF">2018-02-26T09:48:17Z</dcterms:modified>
</cp:coreProperties>
</file>